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3"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CFD5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202B0CA-FC54-4496-8BCA-5EF66A818D29}" styleName="Style foncé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8" d="100"/>
          <a:sy n="68" d="100"/>
        </p:scale>
        <p:origin x="6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81210E-5995-48C4-A964-C137A85832E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71FEFB1-0C00-425E-99CC-5B8C92417D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70AFC5A-5576-4205-B29D-37BC335B49E8}"/>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5" name="Espace réservé du pied de page 4">
            <a:extLst>
              <a:ext uri="{FF2B5EF4-FFF2-40B4-BE49-F238E27FC236}">
                <a16:creationId xmlns:a16="http://schemas.microsoft.com/office/drawing/2014/main" id="{79D239E0-86DF-4047-8E9E-7EDE72DBCAD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CE86A0D-BA7D-4F60-8274-01686ABB1B6C}"/>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730863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FAE1EF-331E-4160-BE6C-B1E3C7F9FB9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A6A5411-4976-411C-9397-AFC09C57B3EB}"/>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FD8E7CF-6019-430A-983B-D6D47E2E7767}"/>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5" name="Espace réservé du pied de page 4">
            <a:extLst>
              <a:ext uri="{FF2B5EF4-FFF2-40B4-BE49-F238E27FC236}">
                <a16:creationId xmlns:a16="http://schemas.microsoft.com/office/drawing/2014/main" id="{C2ABD75A-8E16-42B6-A481-BBA38D00CB6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D93EE69-21BC-48A8-A02C-A07428A431B6}"/>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1090048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C222D51-B477-46CD-B7B3-4134A48E13D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3C37EAA-6F41-47A7-9F65-1F9BFA69E310}"/>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33995C7-D50D-4F31-AC43-563305D81274}"/>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5" name="Espace réservé du pied de page 4">
            <a:extLst>
              <a:ext uri="{FF2B5EF4-FFF2-40B4-BE49-F238E27FC236}">
                <a16:creationId xmlns:a16="http://schemas.microsoft.com/office/drawing/2014/main" id="{78C08B60-6329-49C9-9370-C4B3CCB734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E9C09B3-D6B2-4CE4-833C-373D2EC15994}"/>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129749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943231-02D4-4B93-8F61-18030C95CDE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E616B91-3C09-4212-9A06-7CACA6C6FE0B}"/>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82A58D3-9FD2-40F0-B9A2-802CDAF6D95E}"/>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5" name="Espace réservé du pied de page 4">
            <a:extLst>
              <a:ext uri="{FF2B5EF4-FFF2-40B4-BE49-F238E27FC236}">
                <a16:creationId xmlns:a16="http://schemas.microsoft.com/office/drawing/2014/main" id="{F2E44969-AE1C-4DC7-9E40-DFC5D722C2C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45962F2-6FFD-4969-A118-17B162E6049A}"/>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3472073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99C497-4982-402F-A756-B6E4ADFD08C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6E114E7-A22C-463A-BA4C-C55BC23AC0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2F4B2B37-984C-463D-842E-4C95320F9B74}"/>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5" name="Espace réservé du pied de page 4">
            <a:extLst>
              <a:ext uri="{FF2B5EF4-FFF2-40B4-BE49-F238E27FC236}">
                <a16:creationId xmlns:a16="http://schemas.microsoft.com/office/drawing/2014/main" id="{B2DD1647-B7F5-4CDD-B035-44DEC34E653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A00FDDA-118A-42B6-9132-5A2733B7C493}"/>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3216559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C7DB6B-57BE-4E56-80E2-36EBFACF930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4C8E503-13BF-40D8-A57C-EEC89D8E96B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C50D946-CE9E-49FE-9462-5983776A7FA1}"/>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A821B1D-3984-42D8-8671-EF9D6E99AA79}"/>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6" name="Espace réservé du pied de page 5">
            <a:extLst>
              <a:ext uri="{FF2B5EF4-FFF2-40B4-BE49-F238E27FC236}">
                <a16:creationId xmlns:a16="http://schemas.microsoft.com/office/drawing/2014/main" id="{6858006F-9286-4565-837F-40F1410258B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859B2FE-C8FD-489F-92AA-457BBD6953C2}"/>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106778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5505F8-FCF1-4568-A22A-C565613B81C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2FECA65-E274-4784-9912-53A0331E3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55383626-46B9-40C2-9E1F-261D6DD76462}"/>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15C0A23-2830-44C8-8A0F-12CC9EBE53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31E97F1A-92B4-44E3-BCDF-5460FD488074}"/>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DC1F900-5761-414D-B9FD-57C353FFD227}"/>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8" name="Espace réservé du pied de page 7">
            <a:extLst>
              <a:ext uri="{FF2B5EF4-FFF2-40B4-BE49-F238E27FC236}">
                <a16:creationId xmlns:a16="http://schemas.microsoft.com/office/drawing/2014/main" id="{90B22434-076F-4BBA-8100-E49671515DB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67AE9D7-71A3-4358-A483-D09EECC14365}"/>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346877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932F2F-3BE0-41FA-889D-824B2A2966C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43F85D4-2CB8-4A67-9A39-F875D705387D}"/>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4" name="Espace réservé du pied de page 3">
            <a:extLst>
              <a:ext uri="{FF2B5EF4-FFF2-40B4-BE49-F238E27FC236}">
                <a16:creationId xmlns:a16="http://schemas.microsoft.com/office/drawing/2014/main" id="{8577B75A-D473-49BC-9860-F2FF70B6829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ABC807C-4930-4AE8-98D7-7E82187652F2}"/>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4277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898BE54-60EE-4C2A-88B0-F0A333DD048A}"/>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3" name="Espace réservé du pied de page 2">
            <a:extLst>
              <a:ext uri="{FF2B5EF4-FFF2-40B4-BE49-F238E27FC236}">
                <a16:creationId xmlns:a16="http://schemas.microsoft.com/office/drawing/2014/main" id="{90B62F73-96E4-4F60-854E-DD08B7CA47B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E08C580-1B46-448A-8A16-78D75C333FF4}"/>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2689406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DF7F08-4C8A-4618-9355-40B994DBB09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3718E6D-E64C-4998-B1BA-E7B82E9331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34C9B1D-EEAD-457B-9B5C-72C00F2CA8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D3E8125-16C1-499E-9C07-674353907AB3}"/>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6" name="Espace réservé du pied de page 5">
            <a:extLst>
              <a:ext uri="{FF2B5EF4-FFF2-40B4-BE49-F238E27FC236}">
                <a16:creationId xmlns:a16="http://schemas.microsoft.com/office/drawing/2014/main" id="{DFAA901A-1061-4A1B-A178-81592FC1955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713238D-2876-403C-ACF1-5866F6AA1805}"/>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1481591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33BB6F-C7EF-4D4D-BD59-D9BD9FAA2EC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434F6A1-E5F3-480A-8BA1-0BFCC9D4AE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0014616-B6F6-4028-959B-3F81E465AB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F9117DE-30FC-47DE-8B8C-D0ABB1F79A6E}"/>
              </a:ext>
            </a:extLst>
          </p:cNvPr>
          <p:cNvSpPr>
            <a:spLocks noGrp="1"/>
          </p:cNvSpPr>
          <p:nvPr>
            <p:ph type="dt" sz="half" idx="10"/>
          </p:nvPr>
        </p:nvSpPr>
        <p:spPr/>
        <p:txBody>
          <a:bodyPr/>
          <a:lstStyle/>
          <a:p>
            <a:fld id="{551140B4-B2FA-4672-94D8-8D4A819E3C37}" type="datetimeFigureOut">
              <a:rPr lang="fr-FR" smtClean="0"/>
              <a:t>05/06/2018</a:t>
            </a:fld>
            <a:endParaRPr lang="fr-FR"/>
          </a:p>
        </p:txBody>
      </p:sp>
      <p:sp>
        <p:nvSpPr>
          <p:cNvPr id="6" name="Espace réservé du pied de page 5">
            <a:extLst>
              <a:ext uri="{FF2B5EF4-FFF2-40B4-BE49-F238E27FC236}">
                <a16:creationId xmlns:a16="http://schemas.microsoft.com/office/drawing/2014/main" id="{AB54C8F5-637B-44F6-9D70-0893F94450B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F875EF4-EF5D-4537-BE27-C2CB35B75F18}"/>
              </a:ext>
            </a:extLst>
          </p:cNvPr>
          <p:cNvSpPr>
            <a:spLocks noGrp="1"/>
          </p:cNvSpPr>
          <p:nvPr>
            <p:ph type="sldNum" sz="quarter" idx="12"/>
          </p:nvPr>
        </p:nvSpPr>
        <p:spPr/>
        <p:txBody>
          <a:bodyPr/>
          <a:lstStyle/>
          <a:p>
            <a:fld id="{F2935D6C-EF7B-400E-81AB-A6887C5F14BD}" type="slidenum">
              <a:rPr lang="fr-FR" smtClean="0"/>
              <a:t>‹N°›</a:t>
            </a:fld>
            <a:endParaRPr lang="fr-FR"/>
          </a:p>
        </p:txBody>
      </p:sp>
    </p:spTree>
    <p:extLst>
      <p:ext uri="{BB962C8B-B14F-4D97-AF65-F5344CB8AC3E}">
        <p14:creationId xmlns:p14="http://schemas.microsoft.com/office/powerpoint/2010/main" val="1727288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F6515DD-8BCF-49F0-B640-A4E48CE0F4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1A849CE-75F6-479B-B8E6-26BE6DFF60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6077894-C3B2-49BC-9E07-7EDCCD78F7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1140B4-B2FA-4672-94D8-8D4A819E3C37}" type="datetimeFigureOut">
              <a:rPr lang="fr-FR" smtClean="0"/>
              <a:t>05/06/2018</a:t>
            </a:fld>
            <a:endParaRPr lang="fr-FR"/>
          </a:p>
        </p:txBody>
      </p:sp>
      <p:sp>
        <p:nvSpPr>
          <p:cNvPr id="5" name="Espace réservé du pied de page 4">
            <a:extLst>
              <a:ext uri="{FF2B5EF4-FFF2-40B4-BE49-F238E27FC236}">
                <a16:creationId xmlns:a16="http://schemas.microsoft.com/office/drawing/2014/main" id="{2A5B6E11-F27F-4C13-84BA-5A9CC5F87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9820A14-E85E-4AD4-91CD-A1232D24CB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935D6C-EF7B-400E-81AB-A6887C5F14BD}" type="slidenum">
              <a:rPr lang="fr-FR" smtClean="0"/>
              <a:t>‹N°›</a:t>
            </a:fld>
            <a:endParaRPr lang="fr-FR"/>
          </a:p>
        </p:txBody>
      </p:sp>
    </p:spTree>
    <p:extLst>
      <p:ext uri="{BB962C8B-B14F-4D97-AF65-F5344CB8AC3E}">
        <p14:creationId xmlns:p14="http://schemas.microsoft.com/office/powerpoint/2010/main" val="1741007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601C65-6AF3-4DB0-840A-F8AD8C62F2AA}"/>
              </a:ext>
            </a:extLst>
          </p:cNvPr>
          <p:cNvSpPr>
            <a:spLocks noGrp="1"/>
          </p:cNvSpPr>
          <p:nvPr>
            <p:ph type="ctrTitle"/>
          </p:nvPr>
        </p:nvSpPr>
        <p:spPr>
          <a:xfrm>
            <a:off x="1524000" y="2479249"/>
            <a:ext cx="9144000" cy="1030714"/>
          </a:xfrm>
          <a:solidFill>
            <a:schemeClr val="accent2"/>
          </a:solidFill>
        </p:spPr>
        <p:txBody>
          <a:bodyPr/>
          <a:lstStyle/>
          <a:p>
            <a:r>
              <a:rPr lang="fr-FR" b="1" dirty="0"/>
              <a:t>Tout brûle, </a:t>
            </a:r>
            <a:r>
              <a:rPr lang="fr-FR" b="1" dirty="0" err="1"/>
              <a:t>so</a:t>
            </a:r>
            <a:r>
              <a:rPr lang="fr-FR" b="1" dirty="0"/>
              <a:t> </a:t>
            </a:r>
            <a:r>
              <a:rPr lang="fr-FR" b="1" dirty="0" err="1"/>
              <a:t>what</a:t>
            </a:r>
            <a:r>
              <a:rPr lang="fr-FR" b="1" dirty="0"/>
              <a:t> ?</a:t>
            </a:r>
          </a:p>
        </p:txBody>
      </p:sp>
      <p:sp>
        <p:nvSpPr>
          <p:cNvPr id="3" name="Sous-titre 2">
            <a:extLst>
              <a:ext uri="{FF2B5EF4-FFF2-40B4-BE49-F238E27FC236}">
                <a16:creationId xmlns:a16="http://schemas.microsoft.com/office/drawing/2014/main" id="{3AF6E9C9-FB83-4CAE-8D96-FAF7D9D4E7CA}"/>
              </a:ext>
            </a:extLst>
          </p:cNvPr>
          <p:cNvSpPr>
            <a:spLocks noGrp="1"/>
          </p:cNvSpPr>
          <p:nvPr>
            <p:ph type="subTitle" idx="1"/>
          </p:nvPr>
        </p:nvSpPr>
        <p:spPr/>
        <p:txBody>
          <a:bodyPr>
            <a:normAutofit lnSpcReduction="10000"/>
          </a:bodyPr>
          <a:lstStyle/>
          <a:p>
            <a:r>
              <a:rPr lang="fr-FR" dirty="0"/>
              <a:t>Une pièce de Côme de Bellescize </a:t>
            </a:r>
          </a:p>
          <a:p>
            <a:r>
              <a:rPr lang="fr-FR" dirty="0"/>
              <a:t>sur la question de la transmission</a:t>
            </a:r>
            <a:br>
              <a:rPr lang="fr-FR" dirty="0"/>
            </a:br>
            <a:r>
              <a:rPr lang="fr-FR" dirty="0"/>
              <a:t>___________________________</a:t>
            </a:r>
          </a:p>
          <a:p>
            <a:r>
              <a:rPr lang="fr-FR" dirty="0"/>
              <a:t>Dossier de partenariat</a:t>
            </a:r>
          </a:p>
        </p:txBody>
      </p:sp>
    </p:spTree>
    <p:extLst>
      <p:ext uri="{BB962C8B-B14F-4D97-AF65-F5344CB8AC3E}">
        <p14:creationId xmlns:p14="http://schemas.microsoft.com/office/powerpoint/2010/main" val="1739575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75A4EF-11A4-4FDA-9908-437C57EC4BF3}"/>
              </a:ext>
            </a:extLst>
          </p:cNvPr>
          <p:cNvSpPr>
            <a:spLocks noGrp="1"/>
          </p:cNvSpPr>
          <p:nvPr>
            <p:ph type="title"/>
          </p:nvPr>
        </p:nvSpPr>
        <p:spPr>
          <a:solidFill>
            <a:schemeClr val="accent2"/>
          </a:solidFill>
        </p:spPr>
        <p:txBody>
          <a:bodyPr/>
          <a:lstStyle/>
          <a:p>
            <a:pPr algn="ctr"/>
            <a:r>
              <a:rPr lang="fr-FR" dirty="0"/>
              <a:t>Les avantages des mécènes</a:t>
            </a:r>
          </a:p>
        </p:txBody>
      </p:sp>
      <p:sp>
        <p:nvSpPr>
          <p:cNvPr id="3" name="Espace réservé du contenu 2">
            <a:extLst>
              <a:ext uri="{FF2B5EF4-FFF2-40B4-BE49-F238E27FC236}">
                <a16:creationId xmlns:a16="http://schemas.microsoft.com/office/drawing/2014/main" id="{C2C97C22-F72E-4D04-8884-C5390D67C352}"/>
              </a:ext>
            </a:extLst>
          </p:cNvPr>
          <p:cNvSpPr>
            <a:spLocks noGrp="1"/>
          </p:cNvSpPr>
          <p:nvPr>
            <p:ph idx="1"/>
          </p:nvPr>
        </p:nvSpPr>
        <p:spPr>
          <a:xfrm>
            <a:off x="838200" y="2639505"/>
            <a:ext cx="10515600" cy="3537458"/>
          </a:xfrm>
        </p:spPr>
        <p:txBody>
          <a:bodyPr>
            <a:normAutofit/>
          </a:bodyPr>
          <a:lstStyle/>
          <a:p>
            <a:pPr lvl="0"/>
            <a:r>
              <a:rPr lang="fr-FR" dirty="0"/>
              <a:t>Autres avantages possibles :</a:t>
            </a:r>
          </a:p>
          <a:p>
            <a:pPr marL="0" lvl="0" indent="0">
              <a:buNone/>
            </a:pPr>
            <a:endParaRPr lang="fr-FR" dirty="0"/>
          </a:p>
          <a:p>
            <a:pPr lvl="1"/>
            <a:r>
              <a:rPr lang="fr-FR" dirty="0"/>
              <a:t>Rencontre débat avec les artistes.</a:t>
            </a:r>
          </a:p>
          <a:p>
            <a:pPr marL="457200" lvl="1" indent="0">
              <a:buNone/>
            </a:pPr>
            <a:endParaRPr lang="fr-FR" dirty="0"/>
          </a:p>
          <a:p>
            <a:pPr lvl="1"/>
            <a:r>
              <a:rPr lang="fr-FR" dirty="0"/>
              <a:t>Séminaire dans vos locaux autour des questions du spectacle </a:t>
            </a:r>
            <a:br>
              <a:rPr lang="fr-FR" dirty="0"/>
            </a:br>
            <a:r>
              <a:rPr lang="fr-FR" dirty="0"/>
              <a:t>ou plus largement sur les questions de sens et de création. </a:t>
            </a:r>
          </a:p>
          <a:p>
            <a:endParaRPr lang="fr-FR" dirty="0"/>
          </a:p>
        </p:txBody>
      </p:sp>
    </p:spTree>
    <p:extLst>
      <p:ext uri="{BB962C8B-B14F-4D97-AF65-F5344CB8AC3E}">
        <p14:creationId xmlns:p14="http://schemas.microsoft.com/office/powerpoint/2010/main" val="4015080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59D80E-59EC-42A0-B89D-0CC5E88C673A}"/>
              </a:ext>
            </a:extLst>
          </p:cNvPr>
          <p:cNvSpPr>
            <a:spLocks noGrp="1"/>
          </p:cNvSpPr>
          <p:nvPr>
            <p:ph type="title"/>
          </p:nvPr>
        </p:nvSpPr>
        <p:spPr>
          <a:solidFill>
            <a:schemeClr val="accent2"/>
          </a:solidFill>
        </p:spPr>
        <p:txBody>
          <a:bodyPr/>
          <a:lstStyle/>
          <a:p>
            <a:pPr algn="ctr"/>
            <a:r>
              <a:rPr lang="fr-FR" b="1" dirty="0"/>
              <a:t>Contacts</a:t>
            </a:r>
          </a:p>
        </p:txBody>
      </p:sp>
      <p:sp>
        <p:nvSpPr>
          <p:cNvPr id="3" name="Espace réservé du contenu 2">
            <a:extLst>
              <a:ext uri="{FF2B5EF4-FFF2-40B4-BE49-F238E27FC236}">
                <a16:creationId xmlns:a16="http://schemas.microsoft.com/office/drawing/2014/main" id="{292566EB-2D79-461E-A582-E0939A52C8E5}"/>
              </a:ext>
            </a:extLst>
          </p:cNvPr>
          <p:cNvSpPr>
            <a:spLocks noGrp="1"/>
          </p:cNvSpPr>
          <p:nvPr>
            <p:ph idx="1"/>
          </p:nvPr>
        </p:nvSpPr>
        <p:spPr>
          <a:xfrm>
            <a:off x="838200" y="2514599"/>
            <a:ext cx="10515600" cy="3662363"/>
          </a:xfrm>
        </p:spPr>
        <p:txBody>
          <a:bodyPr>
            <a:normAutofit fontScale="92500" lnSpcReduction="10000"/>
          </a:bodyPr>
          <a:lstStyle/>
          <a:p>
            <a:pPr marL="0" indent="0">
              <a:buNone/>
            </a:pPr>
            <a:r>
              <a:rPr lang="fr-FR" dirty="0"/>
              <a:t>Côme de Bellescize : 06 79 48 62 17 / comedbz@gmail.com </a:t>
            </a:r>
          </a:p>
          <a:p>
            <a:pPr marL="0" indent="0">
              <a:buNone/>
            </a:pPr>
            <a:r>
              <a:rPr lang="fr-FR" dirty="0"/>
              <a:t>Vincent Joncquez : 06 62 83 81 45 / theatredufracas@gmail.com</a:t>
            </a:r>
          </a:p>
          <a:p>
            <a:pPr marL="0" indent="0">
              <a:buNone/>
            </a:pPr>
            <a:r>
              <a:rPr lang="fr-FR" dirty="0"/>
              <a:t> </a:t>
            </a:r>
          </a:p>
          <a:p>
            <a:pPr marL="0" indent="0">
              <a:buNone/>
            </a:pPr>
            <a:r>
              <a:rPr lang="fr-FR" dirty="0"/>
              <a:t>Compagnie Théâtre du Fracas </a:t>
            </a:r>
          </a:p>
          <a:p>
            <a:pPr marL="0" indent="0">
              <a:buNone/>
            </a:pPr>
            <a:r>
              <a:rPr lang="fr-FR" dirty="0"/>
              <a:t>16 rue du Cirque</a:t>
            </a:r>
          </a:p>
          <a:p>
            <a:pPr marL="0" indent="0">
              <a:buNone/>
            </a:pPr>
            <a:r>
              <a:rPr lang="fr-FR" dirty="0"/>
              <a:t>72000 LE MANS</a:t>
            </a:r>
          </a:p>
          <a:p>
            <a:pPr marL="0" indent="0">
              <a:buNone/>
            </a:pPr>
            <a:r>
              <a:rPr lang="fr-FR" dirty="0"/>
              <a:t> </a:t>
            </a:r>
          </a:p>
          <a:p>
            <a:pPr marL="0" indent="0">
              <a:buNone/>
            </a:pPr>
            <a:r>
              <a:rPr lang="fr-FR" dirty="0"/>
              <a:t>www.theatredufracas.com </a:t>
            </a:r>
          </a:p>
        </p:txBody>
      </p:sp>
    </p:spTree>
    <p:extLst>
      <p:ext uri="{BB962C8B-B14F-4D97-AF65-F5344CB8AC3E}">
        <p14:creationId xmlns:p14="http://schemas.microsoft.com/office/powerpoint/2010/main" val="121019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7983EB-65A8-422F-A6FC-2CFFC2FBD4BF}"/>
              </a:ext>
            </a:extLst>
          </p:cNvPr>
          <p:cNvSpPr>
            <a:spLocks noGrp="1"/>
          </p:cNvSpPr>
          <p:nvPr>
            <p:ph type="title"/>
          </p:nvPr>
        </p:nvSpPr>
        <p:spPr>
          <a:solidFill>
            <a:schemeClr val="accent2"/>
          </a:solidFill>
        </p:spPr>
        <p:txBody>
          <a:bodyPr/>
          <a:lstStyle/>
          <a:p>
            <a:pPr algn="ctr"/>
            <a:r>
              <a:rPr lang="fr-FR" i="1" dirty="0"/>
              <a:t>Tout Brûle, </a:t>
            </a:r>
            <a:r>
              <a:rPr lang="fr-FR" i="1" dirty="0" err="1"/>
              <a:t>so</a:t>
            </a:r>
            <a:r>
              <a:rPr lang="fr-FR" i="1" dirty="0"/>
              <a:t> </a:t>
            </a:r>
            <a:r>
              <a:rPr lang="fr-FR" i="1" dirty="0" err="1"/>
              <a:t>what</a:t>
            </a:r>
            <a:r>
              <a:rPr lang="fr-FR" i="1" dirty="0"/>
              <a:t> ? </a:t>
            </a:r>
            <a:r>
              <a:rPr lang="fr-FR" b="1" dirty="0"/>
              <a:t>C’est quoi ? </a:t>
            </a:r>
          </a:p>
        </p:txBody>
      </p:sp>
      <p:sp>
        <p:nvSpPr>
          <p:cNvPr id="3" name="Espace réservé du contenu 2">
            <a:extLst>
              <a:ext uri="{FF2B5EF4-FFF2-40B4-BE49-F238E27FC236}">
                <a16:creationId xmlns:a16="http://schemas.microsoft.com/office/drawing/2014/main" id="{955EF943-ED57-4218-8D1C-8DCB198C8829}"/>
              </a:ext>
            </a:extLst>
          </p:cNvPr>
          <p:cNvSpPr>
            <a:spLocks noGrp="1"/>
          </p:cNvSpPr>
          <p:nvPr>
            <p:ph idx="1"/>
          </p:nvPr>
        </p:nvSpPr>
        <p:spPr>
          <a:xfrm>
            <a:off x="838200" y="2540000"/>
            <a:ext cx="10515600" cy="3427948"/>
          </a:xfrm>
        </p:spPr>
        <p:txBody>
          <a:bodyPr>
            <a:normAutofit/>
          </a:bodyPr>
          <a:lstStyle/>
          <a:p>
            <a:pPr marL="0" indent="0" algn="just">
              <a:buNone/>
            </a:pPr>
            <a:r>
              <a:rPr lang="fr-FR" sz="2000" i="1" dirty="0"/>
              <a:t>Tout brûle, </a:t>
            </a:r>
            <a:r>
              <a:rPr lang="fr-FR" sz="2000" i="1" dirty="0" err="1"/>
              <a:t>so</a:t>
            </a:r>
            <a:r>
              <a:rPr lang="fr-FR" sz="2000" i="1" dirty="0"/>
              <a:t> </a:t>
            </a:r>
            <a:r>
              <a:rPr lang="fr-FR" sz="2000" i="1" dirty="0" err="1"/>
              <a:t>what</a:t>
            </a:r>
            <a:r>
              <a:rPr lang="fr-FR" sz="2000" i="1" dirty="0"/>
              <a:t> ? </a:t>
            </a:r>
            <a:r>
              <a:rPr lang="fr-FR" sz="2000" dirty="0"/>
              <a:t>est une comédie dramatique écrite par Côme de Bellescize. </a:t>
            </a:r>
          </a:p>
          <a:p>
            <a:pPr marL="0" indent="0" algn="just">
              <a:buNone/>
            </a:pPr>
            <a:r>
              <a:rPr lang="fr-FR" sz="2000" dirty="0"/>
              <a:t>Les répétitions de la pièce commenceront en janvier 2019. La première représentation aura lieu le 25 février 2019.</a:t>
            </a:r>
          </a:p>
          <a:p>
            <a:pPr marL="0" indent="0" algn="just">
              <a:buNone/>
            </a:pPr>
            <a:r>
              <a:rPr lang="fr-FR" sz="2000" dirty="0"/>
              <a:t>La pièce sera créée aux Quinconces, scène national du Mans, puis jouée </a:t>
            </a:r>
            <a:br>
              <a:rPr lang="fr-FR" sz="2000" dirty="0"/>
            </a:br>
            <a:r>
              <a:rPr lang="fr-FR" sz="2000" dirty="0"/>
              <a:t>en région parisienne : au Théâtre </a:t>
            </a:r>
            <a:r>
              <a:rPr lang="fr-FR" sz="2000" dirty="0" err="1"/>
              <a:t>Montansier</a:t>
            </a:r>
            <a:r>
              <a:rPr lang="fr-FR" sz="2000" dirty="0"/>
              <a:t> à Versailles, aux Théâtres de Rungis, de Maison Laffitte, de Clichy, ainsi qu’en région : au Théâtre de Laval, au Quai - Centre Dramatique National d’Angers. Un lieu d’exploitation à Paris est en cours de négociation.</a:t>
            </a:r>
          </a:p>
          <a:p>
            <a:pPr marL="0" indent="0" algn="just">
              <a:buNone/>
            </a:pPr>
            <a:r>
              <a:rPr lang="fr-FR" sz="2000" dirty="0"/>
              <a:t>La pièce est en cours de production, </a:t>
            </a:r>
          </a:p>
          <a:p>
            <a:pPr marL="0" indent="0" algn="just">
              <a:buNone/>
            </a:pPr>
            <a:r>
              <a:rPr lang="fr-FR" sz="2000" dirty="0"/>
              <a:t>nous cherchons des financements pour sa création.</a:t>
            </a:r>
          </a:p>
          <a:p>
            <a:pPr marL="0" indent="0" algn="just">
              <a:buNone/>
            </a:pPr>
            <a:endParaRPr lang="fr-FR" sz="2000" dirty="0"/>
          </a:p>
        </p:txBody>
      </p:sp>
    </p:spTree>
    <p:extLst>
      <p:ext uri="{BB962C8B-B14F-4D97-AF65-F5344CB8AC3E}">
        <p14:creationId xmlns:p14="http://schemas.microsoft.com/office/powerpoint/2010/main" val="346704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DA9643-0CCF-4045-A059-18D9FA26AB2B}"/>
              </a:ext>
            </a:extLst>
          </p:cNvPr>
          <p:cNvSpPr>
            <a:spLocks noGrp="1"/>
          </p:cNvSpPr>
          <p:nvPr>
            <p:ph type="title"/>
          </p:nvPr>
        </p:nvSpPr>
        <p:spPr>
          <a:solidFill>
            <a:schemeClr val="accent2"/>
          </a:solidFill>
        </p:spPr>
        <p:txBody>
          <a:bodyPr/>
          <a:lstStyle/>
          <a:p>
            <a:pPr algn="ctr"/>
            <a:r>
              <a:rPr lang="fr-FR" i="1" dirty="0"/>
              <a:t>Tout Brûle, </a:t>
            </a:r>
            <a:r>
              <a:rPr lang="fr-FR" i="1" dirty="0" err="1"/>
              <a:t>so</a:t>
            </a:r>
            <a:r>
              <a:rPr lang="fr-FR" i="1" dirty="0"/>
              <a:t> </a:t>
            </a:r>
            <a:r>
              <a:rPr lang="fr-FR" i="1" dirty="0" err="1"/>
              <a:t>what</a:t>
            </a:r>
            <a:r>
              <a:rPr lang="fr-FR" i="1" dirty="0"/>
              <a:t> ? </a:t>
            </a:r>
            <a:r>
              <a:rPr lang="fr-FR" b="1" dirty="0"/>
              <a:t>Ça parle de quoi ?</a:t>
            </a:r>
          </a:p>
        </p:txBody>
      </p:sp>
      <p:sp>
        <p:nvSpPr>
          <p:cNvPr id="3" name="Espace réservé du contenu 2">
            <a:extLst>
              <a:ext uri="{FF2B5EF4-FFF2-40B4-BE49-F238E27FC236}">
                <a16:creationId xmlns:a16="http://schemas.microsoft.com/office/drawing/2014/main" id="{790864DF-622C-4BDF-93D8-B9F0B3494113}"/>
              </a:ext>
            </a:extLst>
          </p:cNvPr>
          <p:cNvSpPr>
            <a:spLocks noGrp="1"/>
          </p:cNvSpPr>
          <p:nvPr>
            <p:ph idx="1"/>
          </p:nvPr>
        </p:nvSpPr>
        <p:spPr>
          <a:xfrm>
            <a:off x="838200" y="2556933"/>
            <a:ext cx="10515600" cy="3232463"/>
          </a:xfrm>
        </p:spPr>
        <p:txBody>
          <a:bodyPr>
            <a:normAutofit lnSpcReduction="10000"/>
          </a:bodyPr>
          <a:lstStyle/>
          <a:p>
            <a:pPr marL="0" indent="0" algn="just">
              <a:buNone/>
            </a:pPr>
            <a:r>
              <a:rPr lang="fr-FR" sz="2400" dirty="0"/>
              <a:t>C’est l’histoire d’un père omnipotent qui fait tout pour le bonheur </a:t>
            </a:r>
            <a:br>
              <a:rPr lang="fr-FR" sz="2400" dirty="0"/>
            </a:br>
            <a:r>
              <a:rPr lang="fr-FR" sz="2400" dirty="0"/>
              <a:t>de ses enfants : il finance leurs projets, intervient dans leurs problèmes de couples…</a:t>
            </a:r>
          </a:p>
          <a:p>
            <a:pPr marL="0" indent="0">
              <a:buNone/>
            </a:pPr>
            <a:r>
              <a:rPr lang="fr-FR" sz="2400" dirty="0"/>
              <a:t>Ils refusent son aide ? Il les aide à leur insu.</a:t>
            </a:r>
            <a:br>
              <a:rPr lang="fr-FR" sz="2400" dirty="0"/>
            </a:br>
            <a:r>
              <a:rPr lang="fr-FR" sz="2400" dirty="0"/>
              <a:t>Un père présent. Trop présent ?</a:t>
            </a:r>
          </a:p>
          <a:p>
            <a:pPr marL="0" indent="0">
              <a:buNone/>
            </a:pPr>
            <a:r>
              <a:rPr lang="fr-FR" sz="2400" dirty="0"/>
              <a:t>Sauf que lui-même est endetté. </a:t>
            </a:r>
            <a:br>
              <a:rPr lang="fr-FR" sz="2400" dirty="0"/>
            </a:br>
            <a:r>
              <a:rPr lang="fr-FR" sz="2400" dirty="0"/>
              <a:t>À tel point que ses créanciers l’obligent à tout vendre pour rembourser. </a:t>
            </a:r>
          </a:p>
          <a:p>
            <a:pPr marL="0" indent="0">
              <a:buNone/>
            </a:pPr>
            <a:r>
              <a:rPr lang="fr-FR" sz="2400" dirty="0"/>
              <a:t>Devra t’il cesser de financer les projets de ses enfants ?</a:t>
            </a:r>
            <a:br>
              <a:rPr lang="fr-FR" sz="2400" dirty="0"/>
            </a:br>
            <a:r>
              <a:rPr lang="fr-FR" sz="2400" dirty="0"/>
              <a:t>Pourra t’il garder sa place de patriarche?</a:t>
            </a:r>
          </a:p>
        </p:txBody>
      </p:sp>
    </p:spTree>
    <p:extLst>
      <p:ext uri="{BB962C8B-B14F-4D97-AF65-F5344CB8AC3E}">
        <p14:creationId xmlns:p14="http://schemas.microsoft.com/office/powerpoint/2010/main" val="3495703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6D40790-12DC-4EA2-ADC6-8C965E805AFC}"/>
              </a:ext>
            </a:extLst>
          </p:cNvPr>
          <p:cNvSpPr>
            <a:spLocks noGrp="1"/>
          </p:cNvSpPr>
          <p:nvPr>
            <p:ph idx="1"/>
          </p:nvPr>
        </p:nvSpPr>
        <p:spPr>
          <a:xfrm>
            <a:off x="838200" y="2277533"/>
            <a:ext cx="10515600" cy="3899430"/>
          </a:xfrm>
        </p:spPr>
        <p:txBody>
          <a:bodyPr>
            <a:normAutofit lnSpcReduction="10000"/>
          </a:bodyPr>
          <a:lstStyle/>
          <a:p>
            <a:pPr marL="0" indent="0">
              <a:buNone/>
            </a:pPr>
            <a:r>
              <a:rPr lang="fr-FR" sz="2400" dirty="0"/>
              <a:t>Nous sommes endettés ! tout le monde le dit, le répète, nous croulons sous les dettes. Qu’elles soient écologiques ou économiques, réelles ou bien fantasmées, nous vivons collectivement avec la culpabilité de vivre au-dessus de nos moyens. </a:t>
            </a:r>
          </a:p>
          <a:p>
            <a:pPr marL="0" indent="0">
              <a:buNone/>
            </a:pPr>
            <a:r>
              <a:rPr lang="fr-FR" sz="2400" dirty="0"/>
              <a:t>Le projet de cette pièce n’est pas de proposer un point de vue sur la dette, </a:t>
            </a:r>
            <a:br>
              <a:rPr lang="fr-FR" sz="2400" dirty="0"/>
            </a:br>
            <a:r>
              <a:rPr lang="fr-FR" sz="2400" dirty="0"/>
              <a:t>sur la manière de l’éponger, de la payer, de la négocier, ni même d’en chercher les causes ou d’en prévoir les conséquences mais de s’en servir pour interroger </a:t>
            </a:r>
            <a:br>
              <a:rPr lang="fr-FR" sz="2400" dirty="0"/>
            </a:br>
            <a:r>
              <a:rPr lang="fr-FR" sz="2400" dirty="0"/>
              <a:t>la notion de transmission. Avec cette épée de Damoclès au-dessus de nos têtes, que transmet-on, que reçoit-on et que peut-on donner ? </a:t>
            </a:r>
          </a:p>
          <a:p>
            <a:pPr marL="0" indent="0">
              <a:buNone/>
            </a:pPr>
            <a:r>
              <a:rPr lang="fr-FR" sz="2400" i="1" dirty="0"/>
              <a:t>Tout brûle, </a:t>
            </a:r>
            <a:r>
              <a:rPr lang="fr-FR" sz="2400" i="1" dirty="0" err="1"/>
              <a:t>so</a:t>
            </a:r>
            <a:r>
              <a:rPr lang="fr-FR" sz="2400" i="1" dirty="0"/>
              <a:t> </a:t>
            </a:r>
            <a:r>
              <a:rPr lang="fr-FR" sz="2400" i="1" dirty="0" err="1"/>
              <a:t>what</a:t>
            </a:r>
            <a:r>
              <a:rPr lang="fr-FR" sz="2400" i="1" dirty="0"/>
              <a:t> ?</a:t>
            </a:r>
            <a:r>
              <a:rPr lang="fr-FR" sz="2400" dirty="0"/>
              <a:t>  met en scène un patriarche qui préfère mettre le feu à son patrimoine plutôt que de payer ses dettes et d’assumer sa ruine, c’est la métaphore d’une société qui brûle les ressources des générations futures pour ne pas remettre en cause son mode de fonctionnement.</a:t>
            </a:r>
          </a:p>
          <a:p>
            <a:endParaRPr lang="fr-FR" dirty="0"/>
          </a:p>
          <a:p>
            <a:pPr marL="0" indent="0">
              <a:buNone/>
            </a:pPr>
            <a:endParaRPr lang="fr-FR" dirty="0"/>
          </a:p>
        </p:txBody>
      </p:sp>
      <p:sp>
        <p:nvSpPr>
          <p:cNvPr id="4" name="Titre 1">
            <a:extLst>
              <a:ext uri="{FF2B5EF4-FFF2-40B4-BE49-F238E27FC236}">
                <a16:creationId xmlns:a16="http://schemas.microsoft.com/office/drawing/2014/main" id="{45DD3022-762A-48F5-BB00-66110FE1AFB2}"/>
              </a:ext>
            </a:extLst>
          </p:cNvPr>
          <p:cNvSpPr>
            <a:spLocks noGrp="1"/>
          </p:cNvSpPr>
          <p:nvPr>
            <p:ph type="title"/>
          </p:nvPr>
        </p:nvSpPr>
        <p:spPr>
          <a:xfrm>
            <a:off x="838200" y="365125"/>
            <a:ext cx="10515600" cy="1325563"/>
          </a:xfrm>
          <a:solidFill>
            <a:schemeClr val="accent2"/>
          </a:solidFill>
        </p:spPr>
        <p:txBody>
          <a:bodyPr>
            <a:normAutofit fontScale="90000"/>
          </a:bodyPr>
          <a:lstStyle/>
          <a:p>
            <a:pPr algn="ctr"/>
            <a:r>
              <a:rPr lang="fr-FR" i="1" dirty="0"/>
              <a:t>Tout Brûle, </a:t>
            </a:r>
            <a:r>
              <a:rPr lang="fr-FR" i="1" dirty="0" err="1"/>
              <a:t>so</a:t>
            </a:r>
            <a:r>
              <a:rPr lang="fr-FR" i="1" dirty="0"/>
              <a:t> </a:t>
            </a:r>
            <a:r>
              <a:rPr lang="fr-FR" i="1" dirty="0" err="1"/>
              <a:t>what</a:t>
            </a:r>
            <a:r>
              <a:rPr lang="fr-FR" i="1" dirty="0"/>
              <a:t> ? </a:t>
            </a:r>
            <a:br>
              <a:rPr lang="fr-FR" i="1" dirty="0"/>
            </a:br>
            <a:r>
              <a:rPr lang="fr-FR" b="1" dirty="0"/>
              <a:t>Une réflexion sur la question de la transmission</a:t>
            </a:r>
          </a:p>
        </p:txBody>
      </p:sp>
    </p:spTree>
    <p:extLst>
      <p:ext uri="{BB962C8B-B14F-4D97-AF65-F5344CB8AC3E}">
        <p14:creationId xmlns:p14="http://schemas.microsoft.com/office/powerpoint/2010/main" val="660291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C0522A-800C-486A-8DC2-994182074792}"/>
              </a:ext>
            </a:extLst>
          </p:cNvPr>
          <p:cNvSpPr>
            <a:spLocks noGrp="1"/>
          </p:cNvSpPr>
          <p:nvPr>
            <p:ph type="title"/>
          </p:nvPr>
        </p:nvSpPr>
        <p:spPr>
          <a:xfrm>
            <a:off x="838200" y="365125"/>
            <a:ext cx="6561667" cy="1325563"/>
          </a:xfrm>
          <a:solidFill>
            <a:schemeClr val="accent2"/>
          </a:solidFill>
        </p:spPr>
        <p:txBody>
          <a:bodyPr>
            <a:normAutofit fontScale="90000"/>
          </a:bodyPr>
          <a:lstStyle/>
          <a:p>
            <a:r>
              <a:rPr lang="fr-FR" sz="4900" b="1" dirty="0"/>
              <a:t>Côme de Bellescize : </a:t>
            </a:r>
            <a:br>
              <a:rPr lang="fr-FR" sz="4900" b="1" dirty="0"/>
            </a:br>
            <a:r>
              <a:rPr lang="fr-FR" sz="4900" b="1" dirty="0"/>
              <a:t>auteur et metteur en scène</a:t>
            </a:r>
            <a:endParaRPr lang="fr-FR" dirty="0"/>
          </a:p>
        </p:txBody>
      </p:sp>
      <p:sp>
        <p:nvSpPr>
          <p:cNvPr id="3" name="Espace réservé du contenu 2">
            <a:extLst>
              <a:ext uri="{FF2B5EF4-FFF2-40B4-BE49-F238E27FC236}">
                <a16:creationId xmlns:a16="http://schemas.microsoft.com/office/drawing/2014/main" id="{CA58D845-4895-463D-B030-91E357F72392}"/>
              </a:ext>
            </a:extLst>
          </p:cNvPr>
          <p:cNvSpPr>
            <a:spLocks noGrp="1"/>
          </p:cNvSpPr>
          <p:nvPr>
            <p:ph idx="1"/>
          </p:nvPr>
        </p:nvSpPr>
        <p:spPr>
          <a:xfrm>
            <a:off x="838200" y="1825625"/>
            <a:ext cx="6561667" cy="3797938"/>
          </a:xfrm>
        </p:spPr>
        <p:txBody>
          <a:bodyPr>
            <a:normAutofit fontScale="70000" lnSpcReduction="20000"/>
          </a:bodyPr>
          <a:lstStyle/>
          <a:p>
            <a:pPr marL="0" indent="0" algn="just">
              <a:buNone/>
            </a:pPr>
            <a:endParaRPr lang="fr-FR" dirty="0"/>
          </a:p>
          <a:p>
            <a:pPr marL="0" indent="0" fontAlgn="base">
              <a:buNone/>
            </a:pPr>
            <a:r>
              <a:rPr lang="fr-FR" dirty="0"/>
              <a:t>Côme de Bellescize fait partie de la génération montante </a:t>
            </a:r>
            <a:br>
              <a:rPr lang="fr-FR" dirty="0"/>
            </a:br>
            <a:r>
              <a:rPr lang="fr-FR" dirty="0"/>
              <a:t>des artistes de théâtre. </a:t>
            </a:r>
          </a:p>
          <a:p>
            <a:pPr marL="0" indent="0" algn="just" fontAlgn="base">
              <a:buNone/>
            </a:pPr>
            <a:r>
              <a:rPr lang="fr-FR" dirty="0"/>
              <a:t>Entre 2004 et 2018, avec la compagnie du Théâtre du Fracas, il a écrit et mis en scène </a:t>
            </a:r>
            <a:r>
              <a:rPr lang="fr-FR" i="1" dirty="0"/>
              <a:t>Les Errants</a:t>
            </a:r>
            <a:r>
              <a:rPr lang="fr-FR" dirty="0"/>
              <a:t>, </a:t>
            </a:r>
            <a:r>
              <a:rPr lang="fr-FR" i="1" dirty="0"/>
              <a:t>Amédée</a:t>
            </a:r>
            <a:r>
              <a:rPr lang="fr-FR" dirty="0"/>
              <a:t>,</a:t>
            </a:r>
            <a:r>
              <a:rPr lang="fr-FR" i="1" dirty="0"/>
              <a:t> Eugénie, Soyez vous-même</a:t>
            </a:r>
            <a:r>
              <a:rPr lang="fr-FR" dirty="0"/>
              <a:t> et </a:t>
            </a:r>
            <a:r>
              <a:rPr lang="fr-FR" i="1" dirty="0"/>
              <a:t>Fat</a:t>
            </a:r>
            <a:r>
              <a:rPr lang="fr-FR" dirty="0"/>
              <a:t>, autant de pièces qui mêlent le drame et la comédie et s’empare avec humour, poésie et énergie de grands sujets de société. </a:t>
            </a:r>
          </a:p>
          <a:p>
            <a:pPr marL="0" indent="0" algn="just" fontAlgn="base">
              <a:buNone/>
            </a:pPr>
            <a:r>
              <a:rPr lang="fr-FR" dirty="0"/>
              <a:t>Des pièces jouées, entre autres, au Théâtre de la Tempête, au festival d’Avignon, au Théâtre du Rond-Point, à Paris, en France mais aussi en Chine, au Brésil et en Turquie. </a:t>
            </a:r>
          </a:p>
          <a:p>
            <a:pPr marL="0" indent="0" algn="just" fontAlgn="base">
              <a:buNone/>
            </a:pPr>
            <a:r>
              <a:rPr lang="fr-FR" dirty="0"/>
              <a:t>Par ailleurs, il met en scène des opéras dans le monde entier et travaille avec des artistes de renom comme Seiji Ozawa ou Marion Cotillard.</a:t>
            </a:r>
          </a:p>
          <a:p>
            <a:pPr algn="just"/>
            <a:endParaRPr lang="fr-FR" dirty="0"/>
          </a:p>
        </p:txBody>
      </p:sp>
      <p:pic>
        <p:nvPicPr>
          <p:cNvPr id="6" name="Image 5">
            <a:extLst>
              <a:ext uri="{FF2B5EF4-FFF2-40B4-BE49-F238E27FC236}">
                <a16:creationId xmlns:a16="http://schemas.microsoft.com/office/drawing/2014/main" id="{3FC96120-3E5E-456C-B1F6-6CF14BE571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3467" y="365124"/>
            <a:ext cx="3426159" cy="5258439"/>
          </a:xfrm>
          <a:prstGeom prst="rect">
            <a:avLst/>
          </a:prstGeom>
        </p:spPr>
      </p:pic>
    </p:spTree>
    <p:extLst>
      <p:ext uri="{BB962C8B-B14F-4D97-AF65-F5344CB8AC3E}">
        <p14:creationId xmlns:p14="http://schemas.microsoft.com/office/powerpoint/2010/main" val="1147355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59D80E-59EC-42A0-B89D-0CC5E88C673A}"/>
              </a:ext>
            </a:extLst>
          </p:cNvPr>
          <p:cNvSpPr>
            <a:spLocks noGrp="1"/>
          </p:cNvSpPr>
          <p:nvPr>
            <p:ph type="title"/>
          </p:nvPr>
        </p:nvSpPr>
        <p:spPr>
          <a:solidFill>
            <a:schemeClr val="accent2"/>
          </a:solidFill>
        </p:spPr>
        <p:txBody>
          <a:bodyPr/>
          <a:lstStyle/>
          <a:p>
            <a:pPr algn="ctr"/>
            <a:r>
              <a:rPr lang="fr-FR" b="1" dirty="0"/>
              <a:t>La compagnie Théâtre du Fracas</a:t>
            </a:r>
          </a:p>
        </p:txBody>
      </p:sp>
      <p:sp>
        <p:nvSpPr>
          <p:cNvPr id="3" name="Espace réservé du contenu 2">
            <a:extLst>
              <a:ext uri="{FF2B5EF4-FFF2-40B4-BE49-F238E27FC236}">
                <a16:creationId xmlns:a16="http://schemas.microsoft.com/office/drawing/2014/main" id="{292566EB-2D79-461E-A582-E0939A52C8E5}"/>
              </a:ext>
            </a:extLst>
          </p:cNvPr>
          <p:cNvSpPr>
            <a:spLocks noGrp="1"/>
          </p:cNvSpPr>
          <p:nvPr>
            <p:ph idx="1"/>
          </p:nvPr>
        </p:nvSpPr>
        <p:spPr>
          <a:xfrm>
            <a:off x="838200" y="2514599"/>
            <a:ext cx="10515600" cy="3662363"/>
          </a:xfrm>
        </p:spPr>
        <p:txBody>
          <a:bodyPr>
            <a:normAutofit fontScale="85000" lnSpcReduction="20000"/>
          </a:bodyPr>
          <a:lstStyle/>
          <a:p>
            <a:pPr marL="0" indent="0" algn="just" fontAlgn="base">
              <a:buNone/>
            </a:pPr>
            <a:r>
              <a:rPr lang="fr-FR" dirty="0"/>
              <a:t>Le Théâtre du Fracas est la compagnie fondée en 2004 par Côme </a:t>
            </a:r>
            <a:br>
              <a:rPr lang="fr-FR" dirty="0"/>
            </a:br>
            <a:r>
              <a:rPr lang="fr-FR" dirty="0"/>
              <a:t>de Bellescize (Auteur et Metteur en scène) et Vincent Joncquez (Comédien, Collaborateur artistique, Administrateur).</a:t>
            </a:r>
          </a:p>
          <a:p>
            <a:pPr marL="0" indent="0" algn="just" fontAlgn="base">
              <a:buNone/>
            </a:pPr>
            <a:r>
              <a:rPr lang="fr-FR" dirty="0"/>
              <a:t>De 2004 à 2016, au gré des rencontres et des opportunités, en alternant créations et résidences, la compagnie Théâtre du Fracas s’est structurée autour des spectacles de Côme de Bellescize qui, en mélangeant habilement le drame et la comédie, interrogent l’actualité  avec humour force et profondeur.  </a:t>
            </a:r>
          </a:p>
          <a:p>
            <a:pPr marL="0" indent="0" algn="just" fontAlgn="base">
              <a:buNone/>
            </a:pPr>
            <a:r>
              <a:rPr lang="fr-FR" dirty="0"/>
              <a:t>Depuis début 2017, la compagnie s’est installée au Mans, dans la Sarthe, </a:t>
            </a:r>
            <a:br>
              <a:rPr lang="fr-FR" dirty="0"/>
            </a:br>
            <a:r>
              <a:rPr lang="fr-FR" dirty="0"/>
              <a:t>afin de poursuivre, consolider et développer le travail qu’elle a engagé sur </a:t>
            </a:r>
            <a:br>
              <a:rPr lang="fr-FR" dirty="0"/>
            </a:br>
            <a:r>
              <a:rPr lang="fr-FR" dirty="0"/>
              <a:t>le territoire depuis plusieurs années.</a:t>
            </a:r>
          </a:p>
          <a:p>
            <a:pPr marL="0" indent="0" algn="just" fontAlgn="base">
              <a:buNone/>
            </a:pPr>
            <a:r>
              <a:rPr lang="fr-FR" dirty="0"/>
              <a:t>Le site de la compagnie : www.theatredufracas.com</a:t>
            </a:r>
          </a:p>
          <a:p>
            <a:pPr algn="just"/>
            <a:endParaRPr lang="fr-FR" dirty="0"/>
          </a:p>
        </p:txBody>
      </p:sp>
    </p:spTree>
    <p:extLst>
      <p:ext uri="{BB962C8B-B14F-4D97-AF65-F5344CB8AC3E}">
        <p14:creationId xmlns:p14="http://schemas.microsoft.com/office/powerpoint/2010/main" val="3457916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188E5F-9A76-4327-94B5-EA84FDBD2F13}"/>
              </a:ext>
            </a:extLst>
          </p:cNvPr>
          <p:cNvSpPr>
            <a:spLocks noGrp="1"/>
          </p:cNvSpPr>
          <p:nvPr>
            <p:ph type="title"/>
          </p:nvPr>
        </p:nvSpPr>
        <p:spPr>
          <a:xfrm>
            <a:off x="838199" y="365125"/>
            <a:ext cx="10978663" cy="1325563"/>
          </a:xfrm>
          <a:solidFill>
            <a:schemeClr val="accent2"/>
          </a:solidFill>
        </p:spPr>
        <p:txBody>
          <a:bodyPr/>
          <a:lstStyle/>
          <a:p>
            <a:pPr algn="ctr"/>
            <a:r>
              <a:rPr lang="fr-FR" dirty="0"/>
              <a:t>Les pièces de Côme de Bellescize dans la presse</a:t>
            </a:r>
            <a:br>
              <a:rPr lang="fr-FR" dirty="0"/>
            </a:br>
            <a:r>
              <a:rPr lang="fr-FR" sz="2800" i="1" dirty="0"/>
              <a:t>(extraits)</a:t>
            </a:r>
            <a:endParaRPr lang="fr-FR" i="1" dirty="0"/>
          </a:p>
        </p:txBody>
      </p:sp>
      <p:sp>
        <p:nvSpPr>
          <p:cNvPr id="3" name="Espace réservé du contenu 2">
            <a:extLst>
              <a:ext uri="{FF2B5EF4-FFF2-40B4-BE49-F238E27FC236}">
                <a16:creationId xmlns:a16="http://schemas.microsoft.com/office/drawing/2014/main" id="{96EB17CD-59CE-47D5-9B49-79E926C5C1C9}"/>
              </a:ext>
            </a:extLst>
          </p:cNvPr>
          <p:cNvSpPr>
            <a:spLocks noGrp="1"/>
          </p:cNvSpPr>
          <p:nvPr>
            <p:ph idx="1"/>
          </p:nvPr>
        </p:nvSpPr>
        <p:spPr/>
        <p:txBody>
          <a:bodyPr>
            <a:normAutofit fontScale="40000" lnSpcReduction="20000"/>
          </a:bodyPr>
          <a:lstStyle/>
          <a:p>
            <a:pPr fontAlgn="base"/>
            <a:r>
              <a:rPr lang="fr-FR" sz="3000" b="1" i="1" u="sng" dirty="0">
                <a:latin typeface="Calibri (Corps)"/>
              </a:rPr>
              <a:t>SOYEZ VOUS-MÊME  (création 2017)</a:t>
            </a:r>
            <a:endParaRPr lang="fr-FR" sz="3000" dirty="0">
              <a:latin typeface="Calibri (Corps)"/>
            </a:endParaRPr>
          </a:p>
          <a:p>
            <a:pPr marL="0" indent="0" fontAlgn="base">
              <a:buNone/>
            </a:pPr>
            <a:r>
              <a:rPr lang="fr-FR" sz="3000" dirty="0">
                <a:latin typeface="Calibri (Corps)"/>
              </a:rPr>
              <a:t>​Ramassé, original, percutant, méchant. [...] Une vraie réussite. </a:t>
            </a:r>
            <a:r>
              <a:rPr lang="fr-FR" sz="3000" b="1" dirty="0">
                <a:latin typeface="Calibri (Corps)"/>
              </a:rPr>
              <a:t>Le Canard enchaîné / JP PORQUET</a:t>
            </a:r>
            <a:endParaRPr lang="fr-FR" sz="3000" dirty="0">
              <a:latin typeface="Calibri (Corps)"/>
            </a:endParaRPr>
          </a:p>
          <a:p>
            <a:pPr marL="0" indent="0" fontAlgn="base">
              <a:buNone/>
            </a:pPr>
            <a:r>
              <a:rPr lang="fr-FR" sz="3000" dirty="0">
                <a:latin typeface="Calibri (Corps)"/>
              </a:rPr>
              <a:t>Côme de Bellescize pousse l'investigation jusqu'à un sadomasochisme cocasse et drôle. Les deux comédiennes sont toutes deux excellentes. </a:t>
            </a:r>
            <a:r>
              <a:rPr lang="fr-FR" sz="3000" b="1" dirty="0">
                <a:latin typeface="Calibri (Corps)"/>
              </a:rPr>
              <a:t>Télérama / Sylviane Bernard-</a:t>
            </a:r>
            <a:r>
              <a:rPr lang="fr-FR" sz="3000" b="1" dirty="0" err="1">
                <a:latin typeface="Calibri (Corps)"/>
              </a:rPr>
              <a:t>Gresh</a:t>
            </a:r>
            <a:r>
              <a:rPr lang="fr-FR" sz="3000" b="1" dirty="0">
                <a:latin typeface="Calibri (Corps)"/>
              </a:rPr>
              <a:t>  / TT</a:t>
            </a:r>
          </a:p>
          <a:p>
            <a:pPr marL="0" indent="0" fontAlgn="base">
              <a:buNone/>
            </a:pPr>
            <a:r>
              <a:rPr lang="fr-FR" sz="3000" dirty="0">
                <a:latin typeface="Calibri (Corps)"/>
              </a:rPr>
              <a:t>Sous le rire, c’est une autre farce qui pointe, celle d’une société qui décervelle. </a:t>
            </a:r>
            <a:r>
              <a:rPr lang="fr-FR" sz="3000" b="1" dirty="0">
                <a:latin typeface="Calibri (Corps)"/>
              </a:rPr>
              <a:t>L’humanité / Gérald Rossi</a:t>
            </a:r>
            <a:r>
              <a:rPr lang="fr-FR" sz="3000" dirty="0">
                <a:latin typeface="Calibri (Corps)"/>
              </a:rPr>
              <a:t> </a:t>
            </a:r>
            <a:br>
              <a:rPr lang="fr-FR" sz="3000" dirty="0">
                <a:latin typeface="Calibri (Corps)"/>
              </a:rPr>
            </a:br>
            <a:r>
              <a:rPr lang="fr-FR" sz="3000" dirty="0">
                <a:latin typeface="Calibri (Corps)"/>
              </a:rPr>
              <a:t> </a:t>
            </a:r>
          </a:p>
          <a:p>
            <a:r>
              <a:rPr lang="fr-FR" sz="3000" b="1" i="1" u="sng" dirty="0">
                <a:latin typeface="Calibri (Corps)"/>
              </a:rPr>
              <a:t>EUGENIE (création 2015)</a:t>
            </a:r>
            <a:endParaRPr lang="fr-FR" sz="3000" dirty="0">
              <a:latin typeface="Calibri (Corps)"/>
            </a:endParaRPr>
          </a:p>
          <a:p>
            <a:pPr marL="0" indent="0" fontAlgn="base">
              <a:buNone/>
            </a:pPr>
            <a:r>
              <a:rPr lang="fr-FR" sz="3000" dirty="0">
                <a:latin typeface="Calibri (Corps)"/>
              </a:rPr>
              <a:t>« Sur cette problématique un rien casse gueule, Côme de Bellescize signe une pièce aussi délicate que drôle, une pièce où la pertinence du propos est renforcée par une grande intelligence de jeu, avec des acteurs explosifs. » </a:t>
            </a:r>
            <a:r>
              <a:rPr lang="fr-FR" sz="3000" b="1" dirty="0">
                <a:latin typeface="Calibri (Corps)"/>
              </a:rPr>
              <a:t>Marianne / Jack Dion </a:t>
            </a:r>
            <a:r>
              <a:rPr lang="fr-FR" sz="3000" dirty="0">
                <a:latin typeface="Calibri (Corps)"/>
              </a:rPr>
              <a:t>​</a:t>
            </a:r>
          </a:p>
          <a:p>
            <a:pPr marL="0" indent="0" fontAlgn="base">
              <a:buNone/>
            </a:pPr>
            <a:r>
              <a:rPr lang="fr-FR" sz="3000" dirty="0">
                <a:latin typeface="Calibri (Corps)"/>
              </a:rPr>
              <a:t>« Des projections infantiles qui hérissent l'épiderme, remuent profondément grâce à une mise en scène inventive, poétique et drôle, servie par d'excellents comédiens, qui a dans le ventre ce pouvoir de l'imaginaire de croire à la création, à l'avenir toujours à venir… » </a:t>
            </a:r>
            <a:r>
              <a:rPr lang="fr-FR" sz="3000" b="1" dirty="0">
                <a:latin typeface="Calibri (Corps)"/>
              </a:rPr>
              <a:t>lemonde.fr / Evelyn </a:t>
            </a:r>
            <a:r>
              <a:rPr lang="fr-FR" sz="3000" b="1" dirty="0" err="1">
                <a:latin typeface="Calibri (Corps)"/>
              </a:rPr>
              <a:t>Tran</a:t>
            </a:r>
            <a:r>
              <a:rPr lang="fr-FR" sz="3000" b="1" dirty="0">
                <a:latin typeface="Calibri (Corps)"/>
              </a:rPr>
              <a:t> </a:t>
            </a:r>
            <a:endParaRPr lang="fr-FR" sz="3000" dirty="0">
              <a:latin typeface="Calibri (Corps)"/>
            </a:endParaRPr>
          </a:p>
          <a:p>
            <a:pPr marL="0" indent="0" fontAlgn="base">
              <a:buNone/>
            </a:pPr>
            <a:r>
              <a:rPr lang="fr-FR" sz="3000" dirty="0">
                <a:latin typeface="Calibri (Corps)"/>
              </a:rPr>
              <a:t> </a:t>
            </a:r>
          </a:p>
          <a:p>
            <a:pPr fontAlgn="base"/>
            <a:r>
              <a:rPr lang="fr-FR" sz="3000" b="1" i="1" u="sng" dirty="0">
                <a:latin typeface="Calibri (Corps)"/>
              </a:rPr>
              <a:t>AMÉDÉE​ (création 2012)</a:t>
            </a:r>
            <a:endParaRPr lang="fr-FR" sz="3000" dirty="0">
              <a:latin typeface="Calibri (Corps)"/>
            </a:endParaRPr>
          </a:p>
          <a:p>
            <a:pPr marL="0" indent="0" fontAlgn="base">
              <a:buNone/>
            </a:pPr>
            <a:r>
              <a:rPr lang="fr-FR" sz="3000" dirty="0">
                <a:latin typeface="Calibri (Corps)"/>
              </a:rPr>
              <a:t>C'est très fort. Cela passionnera les personnes engagées dans la réflexion sur ces questions très graves. Mais cela comble aussi le goût du </a:t>
            </a:r>
            <a:r>
              <a:rPr lang="fr-FR" sz="3000" dirty="0" err="1">
                <a:latin typeface="Calibri (Corps)"/>
              </a:rPr>
              <a:t>Théâtre</a:t>
            </a:r>
            <a:r>
              <a:rPr lang="fr-FR" sz="3000" dirty="0">
                <a:latin typeface="Calibri (Corps)"/>
              </a:rPr>
              <a:t>.  </a:t>
            </a:r>
            <a:r>
              <a:rPr lang="fr-FR" sz="3000" b="1" dirty="0">
                <a:latin typeface="Calibri (Corps)"/>
              </a:rPr>
              <a:t>Armelle </a:t>
            </a:r>
            <a:r>
              <a:rPr lang="fr-FR" sz="3000" b="1" dirty="0" err="1">
                <a:latin typeface="Calibri (Corps)"/>
              </a:rPr>
              <a:t>Héliot</a:t>
            </a:r>
            <a:r>
              <a:rPr lang="fr-FR" sz="3000" b="1" dirty="0">
                <a:latin typeface="Calibri (Corps)"/>
              </a:rPr>
              <a:t> / Le Figaro</a:t>
            </a:r>
            <a:endParaRPr lang="fr-FR" sz="3000" dirty="0">
              <a:latin typeface="Calibri (Corps)"/>
            </a:endParaRPr>
          </a:p>
          <a:p>
            <a:pPr marL="0" indent="0" fontAlgn="base">
              <a:buNone/>
            </a:pPr>
            <a:r>
              <a:rPr lang="fr-FR" sz="3000" dirty="0">
                <a:latin typeface="Calibri (Corps)"/>
              </a:rPr>
              <a:t> Un monde où les contraires se côtoient, où onirisme et vulgarité participent d’une même poésie de l’empêchement. Un cauchemar qui parle d’amour et de mort, d’amitié et de haine avec délicatesse et, surtout, sans pathos. C’est là la grande réussite de Côme de Bellescize, qui, grâce à sa dramaturgie tout en fragments, parvient à dire la complexité d’une âme prisonnière d’un corps pétrifié. Interprétés par des comédiens maitrisant à la perfection le tragicomique. </a:t>
            </a:r>
            <a:r>
              <a:rPr lang="fr-FR" sz="3000" b="1" dirty="0" err="1">
                <a:latin typeface="Calibri (Corps)"/>
              </a:rPr>
              <a:t>Anaïs</a:t>
            </a:r>
            <a:r>
              <a:rPr lang="fr-FR" sz="3000" b="1" dirty="0">
                <a:latin typeface="Calibri (Corps)"/>
              </a:rPr>
              <a:t> </a:t>
            </a:r>
            <a:r>
              <a:rPr lang="fr-FR" sz="3000" b="1" dirty="0" err="1">
                <a:latin typeface="Calibri (Corps)"/>
              </a:rPr>
              <a:t>Heluin</a:t>
            </a:r>
            <a:r>
              <a:rPr lang="fr-FR" sz="3000" b="1" dirty="0">
                <a:latin typeface="Calibri (Corps)"/>
              </a:rPr>
              <a:t> / Politis</a:t>
            </a:r>
            <a:endParaRPr lang="fr-FR" sz="3000" dirty="0">
              <a:latin typeface="Calibri (Corps)"/>
            </a:endParaRPr>
          </a:p>
          <a:p>
            <a:pPr marL="0" indent="0" fontAlgn="base">
              <a:buNone/>
            </a:pPr>
            <a:r>
              <a:rPr lang="fr-FR" sz="3000" dirty="0">
                <a:latin typeface="Calibri (Corps)"/>
              </a:rPr>
              <a:t> Le spectacle de Côme de Bellescize est rempli d’une espiègle finesse. Inutile de dire que cette distance à la fois formelle et intellectuelle fait tout simplement la force et l’originalité du spectacle. Amédée joue tout simplement son rôle de représentation, c’</a:t>
            </a:r>
            <a:r>
              <a:rPr lang="fr-FR" sz="3000" dirty="0" err="1">
                <a:latin typeface="Calibri (Corps)"/>
              </a:rPr>
              <a:t>est-a</a:t>
            </a:r>
            <a:r>
              <a:rPr lang="fr-FR" sz="3000" dirty="0">
                <a:latin typeface="Calibri (Corps)"/>
              </a:rPr>
              <a:t>̀-dire d’œuvre d’art qui donne à voir et à penser, mais sans jamais vous prendre en otage. </a:t>
            </a:r>
            <a:r>
              <a:rPr lang="fr-FR" sz="3000" b="1" dirty="0">
                <a:latin typeface="Calibri (Corps)"/>
              </a:rPr>
              <a:t>Judith SIBONY / Le Monde.fr</a:t>
            </a:r>
            <a:r>
              <a:rPr lang="fr-FR" sz="3000" dirty="0">
                <a:latin typeface="Calibri (Corps)"/>
              </a:rPr>
              <a:t> </a:t>
            </a:r>
          </a:p>
          <a:p>
            <a:endParaRPr lang="fr-FR" dirty="0"/>
          </a:p>
        </p:txBody>
      </p:sp>
    </p:spTree>
    <p:extLst>
      <p:ext uri="{BB962C8B-B14F-4D97-AF65-F5344CB8AC3E}">
        <p14:creationId xmlns:p14="http://schemas.microsoft.com/office/powerpoint/2010/main" val="2972877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A9E805F2-71FC-4D4A-935D-70C439DA1D2F}"/>
              </a:ext>
            </a:extLst>
          </p:cNvPr>
          <p:cNvSpPr>
            <a:spLocks noGrp="1"/>
          </p:cNvSpPr>
          <p:nvPr>
            <p:ph type="title"/>
          </p:nvPr>
        </p:nvSpPr>
        <p:spPr>
          <a:xfrm>
            <a:off x="838200" y="365125"/>
            <a:ext cx="10515600" cy="1353608"/>
          </a:xfrm>
          <a:solidFill>
            <a:schemeClr val="accent2"/>
          </a:solidFill>
        </p:spPr>
        <p:txBody>
          <a:bodyPr/>
          <a:lstStyle/>
          <a:p>
            <a:r>
              <a:rPr lang="fr-FR" i="1" dirty="0"/>
              <a:t>Tout Brûle, </a:t>
            </a:r>
            <a:r>
              <a:rPr lang="fr-FR" i="1" dirty="0" err="1"/>
              <a:t>so</a:t>
            </a:r>
            <a:r>
              <a:rPr lang="fr-FR" i="1" dirty="0"/>
              <a:t> </a:t>
            </a:r>
            <a:r>
              <a:rPr lang="fr-FR" i="1" dirty="0" err="1"/>
              <a:t>what</a:t>
            </a:r>
            <a:r>
              <a:rPr lang="fr-FR" i="1" dirty="0"/>
              <a:t> ? </a:t>
            </a:r>
            <a:r>
              <a:rPr lang="fr-FR" b="1" i="1" dirty="0"/>
              <a:t>Comment le financer</a:t>
            </a:r>
            <a:r>
              <a:rPr lang="fr-FR" b="1" dirty="0"/>
              <a:t> ?</a:t>
            </a:r>
          </a:p>
        </p:txBody>
      </p:sp>
      <p:graphicFrame>
        <p:nvGraphicFramePr>
          <p:cNvPr id="11" name="Tableau 10">
            <a:extLst>
              <a:ext uri="{FF2B5EF4-FFF2-40B4-BE49-F238E27FC236}">
                <a16:creationId xmlns:a16="http://schemas.microsoft.com/office/drawing/2014/main" id="{785C8731-495F-440F-9A2F-F35A7D5B5C56}"/>
              </a:ext>
            </a:extLst>
          </p:cNvPr>
          <p:cNvGraphicFramePr>
            <a:graphicFrameLocks noGrp="1"/>
          </p:cNvGraphicFramePr>
          <p:nvPr>
            <p:extLst>
              <p:ext uri="{D42A27DB-BD31-4B8C-83A1-F6EECF244321}">
                <p14:modId xmlns:p14="http://schemas.microsoft.com/office/powerpoint/2010/main" val="3680602399"/>
              </p:ext>
            </p:extLst>
          </p:nvPr>
        </p:nvGraphicFramePr>
        <p:xfrm>
          <a:off x="846667" y="1863034"/>
          <a:ext cx="10507133" cy="4614643"/>
        </p:xfrm>
        <a:graphic>
          <a:graphicData uri="http://schemas.openxmlformats.org/drawingml/2006/table">
            <a:tbl>
              <a:tblPr>
                <a:tableStyleId>{5C22544A-7EE6-4342-B048-85BDC9FD1C3A}</a:tableStyleId>
              </a:tblPr>
              <a:tblGrid>
                <a:gridCol w="4378645">
                  <a:extLst>
                    <a:ext uri="{9D8B030D-6E8A-4147-A177-3AD203B41FA5}">
                      <a16:colId xmlns:a16="http://schemas.microsoft.com/office/drawing/2014/main" val="739902418"/>
                    </a:ext>
                  </a:extLst>
                </a:gridCol>
                <a:gridCol w="978693">
                  <a:extLst>
                    <a:ext uri="{9D8B030D-6E8A-4147-A177-3AD203B41FA5}">
                      <a16:colId xmlns:a16="http://schemas.microsoft.com/office/drawing/2014/main" val="1474568125"/>
                    </a:ext>
                  </a:extLst>
                </a:gridCol>
                <a:gridCol w="419441">
                  <a:extLst>
                    <a:ext uri="{9D8B030D-6E8A-4147-A177-3AD203B41FA5}">
                      <a16:colId xmlns:a16="http://schemas.microsoft.com/office/drawing/2014/main" val="4078594562"/>
                    </a:ext>
                  </a:extLst>
                </a:gridCol>
                <a:gridCol w="3495335">
                  <a:extLst>
                    <a:ext uri="{9D8B030D-6E8A-4147-A177-3AD203B41FA5}">
                      <a16:colId xmlns:a16="http://schemas.microsoft.com/office/drawing/2014/main" val="3437526655"/>
                    </a:ext>
                  </a:extLst>
                </a:gridCol>
                <a:gridCol w="1235019">
                  <a:extLst>
                    <a:ext uri="{9D8B030D-6E8A-4147-A177-3AD203B41FA5}">
                      <a16:colId xmlns:a16="http://schemas.microsoft.com/office/drawing/2014/main" val="3905886112"/>
                    </a:ext>
                  </a:extLst>
                </a:gridCol>
              </a:tblGrid>
              <a:tr h="288281">
                <a:tc gridSpan="2">
                  <a:txBody>
                    <a:bodyPr/>
                    <a:lstStyle/>
                    <a:p>
                      <a:pPr algn="ctr" fontAlgn="ctr"/>
                      <a:r>
                        <a:rPr lang="fr-FR" sz="2000" b="1" u="none" strike="noStrike" dirty="0">
                          <a:effectLst/>
                        </a:rPr>
                        <a:t>Dépenses</a:t>
                      </a:r>
                      <a:endParaRPr lang="fr-FR" sz="2000" b="1"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solidFill>
                  </a:tcPr>
                </a:tc>
                <a:tc hMerge="1">
                  <a:txBody>
                    <a:bodyPr/>
                    <a:lstStyle/>
                    <a:p>
                      <a:endParaRPr lang="fr-FR"/>
                    </a:p>
                  </a:txBody>
                  <a:tcPr/>
                </a:tc>
                <a:tc rowSpan="15">
                  <a:txBody>
                    <a:bodyPr/>
                    <a:lstStyle/>
                    <a:p>
                      <a:pPr algn="l" fontAlgn="ctr"/>
                      <a:r>
                        <a:rPr lang="fr-FR" sz="2000" b="1" u="none" strike="noStrike" dirty="0">
                          <a:effectLst/>
                        </a:rPr>
                        <a:t> </a:t>
                      </a:r>
                      <a:endParaRPr lang="fr-FR" sz="2000" b="1"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gridSpan="2">
                  <a:txBody>
                    <a:bodyPr/>
                    <a:lstStyle/>
                    <a:p>
                      <a:pPr algn="ctr" fontAlgn="ctr"/>
                      <a:r>
                        <a:rPr lang="fr-FR" sz="2000" b="1" u="none" strike="noStrike" dirty="0">
                          <a:effectLst/>
                        </a:rPr>
                        <a:t>Recettes</a:t>
                      </a:r>
                      <a:endParaRPr lang="fr-FR" sz="2000" b="1"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solidFill>
                  </a:tcPr>
                </a:tc>
                <a:tc hMerge="1">
                  <a:txBody>
                    <a:bodyPr/>
                    <a:lstStyle/>
                    <a:p>
                      <a:endParaRPr lang="fr-FR"/>
                    </a:p>
                  </a:txBody>
                  <a:tcPr/>
                </a:tc>
                <a:extLst>
                  <a:ext uri="{0D108BD9-81ED-4DB2-BD59-A6C34878D82A}">
                    <a16:rowId xmlns:a16="http://schemas.microsoft.com/office/drawing/2014/main" val="1870882290"/>
                  </a:ext>
                </a:extLst>
              </a:tr>
              <a:tr h="363525">
                <a:tc>
                  <a:txBody>
                    <a:bodyPr/>
                    <a:lstStyle/>
                    <a:p>
                      <a:pPr algn="l" fontAlgn="ctr"/>
                      <a:r>
                        <a:rPr lang="fr-FR" sz="1400" u="none" strike="noStrike" dirty="0">
                          <a:effectLst/>
                        </a:rPr>
                        <a:t> Décors et accessoires</a:t>
                      </a:r>
                      <a:endParaRPr lang="fr-FR" sz="1400" b="0"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rowSpan="2">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22 900 €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fr-FR"/>
                    </a:p>
                  </a:txBody>
                  <a:tcPr/>
                </a:tc>
                <a:tc rowSpan="2" gridSpan="2">
                  <a:txBody>
                    <a:bodyPr/>
                    <a:lstStyle/>
                    <a:p>
                      <a:pPr marL="0" algn="ctr" defTabSz="914400" rtl="0" eaLnBrk="1" fontAlgn="ctr" latinLnBrk="0" hangingPunct="1"/>
                      <a:r>
                        <a:rPr lang="fr-FR" sz="1400" b="1" u="none" strike="noStrike" kern="1200" dirty="0">
                          <a:solidFill>
                            <a:schemeClr val="dk1"/>
                          </a:solidFill>
                          <a:effectLst/>
                          <a:latin typeface="+mn-lt"/>
                          <a:ea typeface="+mn-ea"/>
                          <a:cs typeface="+mn-cs"/>
                        </a:rPr>
                        <a:t>Subventions publiques</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hMerge="1">
                  <a:txBody>
                    <a:bodyPr/>
                    <a:lstStyle/>
                    <a:p>
                      <a:endParaRPr lang="fr-FR"/>
                    </a:p>
                  </a:txBody>
                  <a:tcPr/>
                </a:tc>
                <a:extLst>
                  <a:ext uri="{0D108BD9-81ED-4DB2-BD59-A6C34878D82A}">
                    <a16:rowId xmlns:a16="http://schemas.microsoft.com/office/drawing/2014/main" val="4119325254"/>
                  </a:ext>
                </a:extLst>
              </a:tr>
              <a:tr h="256260">
                <a:tc>
                  <a:txBody>
                    <a:bodyPr/>
                    <a:lstStyle/>
                    <a:p>
                      <a:pPr algn="l" fontAlgn="ctr"/>
                      <a:r>
                        <a:rPr lang="fr-FR" sz="900" u="none" strike="noStrike" dirty="0">
                          <a:effectLst/>
                        </a:rPr>
                        <a:t> (salaires et achats matériel)</a:t>
                      </a:r>
                      <a:endParaRPr lang="fr-FR" sz="900" b="0"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vMerge="1">
                  <a:txBody>
                    <a:bodyPr/>
                    <a:lstStyle/>
                    <a:p>
                      <a:pPr algn="ctr" fontAlgn="ctr"/>
                      <a:endParaRPr lang="fr-FR" sz="1000" b="0" i="0" u="none" strike="noStrike">
                        <a:effectLst/>
                        <a:latin typeface="Arial" panose="020B0604020202020204" pitchFamily="34" charset="0"/>
                      </a:endParaRPr>
                    </a:p>
                  </a:txBody>
                  <a:tcPr marL="6350" marR="6350" marT="6350" marB="0" anchor="ctr"/>
                </a:tc>
                <a:tc vMerge="1">
                  <a:txBody>
                    <a:bodyPr/>
                    <a:lstStyle/>
                    <a:p>
                      <a:endParaRPr lang="fr-FR"/>
                    </a:p>
                  </a:txBody>
                  <a:tcPr/>
                </a:tc>
                <a:tc gridSpan="2" vMerge="1">
                  <a:txBody>
                    <a:bodyPr/>
                    <a:lstStyle/>
                    <a:p>
                      <a:pPr algn="l" fontAlgn="ctr"/>
                      <a:r>
                        <a:rPr lang="fr-FR" sz="1000" u="none" strike="noStrike" dirty="0">
                          <a:effectLst/>
                        </a:rPr>
                        <a:t>ADAMI</a:t>
                      </a:r>
                      <a:endParaRPr lang="fr-FR" sz="1000" b="0" i="0" u="none" strike="noStrike" dirty="0">
                        <a:effectLst/>
                        <a:latin typeface="Arial" panose="020B0604020202020204" pitchFamily="34" charset="0"/>
                      </a:endParaRPr>
                    </a:p>
                  </a:txBody>
                  <a:tcPr marL="6350" marR="6350" marT="6350" marB="0" anchor="ctr"/>
                </a:tc>
                <a:tc hMerge="1" vMerge="1">
                  <a:txBody>
                    <a:bodyPr/>
                    <a:lstStyle/>
                    <a:p>
                      <a:pPr algn="ctr" fontAlgn="ctr"/>
                      <a:r>
                        <a:rPr lang="fr-FR" sz="1000" u="none" strike="noStrike" dirty="0">
                          <a:effectLst/>
                        </a:rPr>
                        <a:t>15 000 €</a:t>
                      </a:r>
                      <a:endParaRPr lang="fr-FR" sz="1000" b="0"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4262791311"/>
                  </a:ext>
                </a:extLst>
              </a:tr>
              <a:tr h="203562">
                <a:tc rowSpan="2">
                  <a:txBody>
                    <a:bodyPr/>
                    <a:lstStyle/>
                    <a:p>
                      <a:pPr algn="l" fontAlgn="ctr"/>
                      <a:r>
                        <a:rPr lang="fr-FR" sz="1400" u="none" strike="noStrike" kern="1200" dirty="0">
                          <a:solidFill>
                            <a:schemeClr val="dk1"/>
                          </a:solidFill>
                          <a:effectLst/>
                          <a:latin typeface="+mn-lt"/>
                          <a:ea typeface="+mn-ea"/>
                          <a:cs typeface="+mn-cs"/>
                        </a:rPr>
                        <a:t> Costumes et maquillages</a:t>
                      </a:r>
                      <a:endParaRPr lang="fr-FR" sz="900" b="0"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rowSpan="4">
                  <a:txBody>
                    <a:bodyPr/>
                    <a:lstStyle/>
                    <a:p>
                      <a:pPr algn="ctr" fontAlgn="ctr"/>
                      <a:r>
                        <a:rPr lang="fr-FR" sz="1400" u="none" strike="noStrike" kern="1200" dirty="0">
                          <a:solidFill>
                            <a:schemeClr val="dk1"/>
                          </a:solidFill>
                          <a:effectLst/>
                          <a:latin typeface="+mn-lt"/>
                          <a:ea typeface="+mn-ea"/>
                          <a:cs typeface="+mn-cs"/>
                        </a:rPr>
                        <a:t>12 300 €</a:t>
                      </a:r>
                      <a:endParaRPr lang="fr-FR" sz="1000" b="0"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fr-FR"/>
                    </a:p>
                  </a:txBody>
                  <a:tcPr/>
                </a:tc>
                <a:tc>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ADAMI</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15 000 €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496666"/>
                  </a:ext>
                </a:extLst>
              </a:tr>
              <a:tr h="208565">
                <a:tc vMerge="1">
                  <a:txBody>
                    <a:bodyPr/>
                    <a:lstStyle/>
                    <a:p>
                      <a:pPr algn="l" fontAlgn="ctr"/>
                      <a:r>
                        <a:rPr lang="fr-FR" sz="1400" u="none" strike="noStrike" kern="1200" dirty="0">
                          <a:solidFill>
                            <a:schemeClr val="dk1"/>
                          </a:solidFill>
                          <a:effectLst/>
                          <a:latin typeface="+mn-lt"/>
                          <a:ea typeface="+mn-ea"/>
                          <a:cs typeface="+mn-cs"/>
                        </a:rPr>
                        <a:t>costumes et maquillages</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vMerge="1">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11 300 €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fr-FR"/>
                    </a:p>
                  </a:txBody>
                  <a:tcPr/>
                </a:tc>
                <a:tc rowSpan="2">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Conseil Général 94</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8 000 €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9016109"/>
                  </a:ext>
                </a:extLst>
              </a:tr>
              <a:tr h="0">
                <a:tc rowSpan="2">
                  <a:txBody>
                    <a:bodyPr/>
                    <a:lstStyle/>
                    <a:p>
                      <a:pPr algn="l" fontAlgn="ctr"/>
                      <a:r>
                        <a:rPr lang="fr-FR" sz="900" u="none" strike="noStrike" dirty="0">
                          <a:effectLst/>
                        </a:rPr>
                        <a:t> (salaires et achats matériel)</a:t>
                      </a:r>
                      <a:endParaRPr lang="fr-FR" sz="1000" b="0"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pPr algn="l" fontAlgn="ctr"/>
                      <a:endParaRPr lang="fr-FR" sz="1000" b="0" i="0" u="none" strike="noStrike">
                        <a:effectLst/>
                        <a:latin typeface="Arial" panose="020B0604020202020204" pitchFamily="34" charset="0"/>
                      </a:endParaRPr>
                    </a:p>
                  </a:txBody>
                  <a:tcPr marL="6350" marR="6350" marT="6350" marB="0" anchor="ctr"/>
                </a:tc>
                <a:tc vMerge="1">
                  <a:txBody>
                    <a:bodyPr/>
                    <a:lstStyle/>
                    <a:p>
                      <a:pPr algn="ctr" fontAlgn="ctr"/>
                      <a:endParaRPr lang="fr-FR"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2379511386"/>
                  </a:ext>
                </a:extLst>
              </a:tr>
              <a:tr h="250985">
                <a:tc vMerge="1">
                  <a:txBody>
                    <a:bodyPr/>
                    <a:lstStyle/>
                    <a:p>
                      <a:pPr algn="l" fontAlgn="ctr"/>
                      <a:r>
                        <a:rPr lang="fr-FR" sz="900" u="none" strike="noStrike">
                          <a:effectLst/>
                        </a:rPr>
                        <a:t>(salaires et achats matériel)</a:t>
                      </a:r>
                      <a:endParaRPr lang="fr-FR" sz="900" b="0" i="0" u="none" strike="noStrike">
                        <a:effectLst/>
                        <a:latin typeface="Arial" panose="020B0604020202020204" pitchFamily="34" charset="0"/>
                      </a:endParaRPr>
                    </a:p>
                  </a:txBody>
                  <a:tcPr marL="6350" marR="6350" marT="6350" marB="0" anchor="ctr"/>
                </a:tc>
                <a:tc vMerge="1">
                  <a:txBody>
                    <a:bodyPr/>
                    <a:lstStyle/>
                    <a:p>
                      <a:endParaRPr lang="fr-FR"/>
                    </a:p>
                  </a:txBody>
                  <a:tcPr/>
                </a:tc>
                <a:tc vMerge="1">
                  <a:txBody>
                    <a:bodyPr/>
                    <a:lstStyle/>
                    <a:p>
                      <a:endParaRPr lang="fr-FR"/>
                    </a:p>
                  </a:txBody>
                  <a:tcPr/>
                </a:tc>
                <a:tc>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Conseil régional Pays de la Loire</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13 000 €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4407023"/>
                  </a:ext>
                </a:extLst>
              </a:tr>
              <a:tr h="235774">
                <a:tc>
                  <a:txBody>
                    <a:bodyPr/>
                    <a:lstStyle/>
                    <a:p>
                      <a:pPr algn="l" fontAlgn="ctr"/>
                      <a:r>
                        <a:rPr lang="fr-FR" sz="1400" u="none" strike="noStrike" kern="1200" dirty="0">
                          <a:solidFill>
                            <a:schemeClr val="dk1"/>
                          </a:solidFill>
                          <a:effectLst/>
                          <a:latin typeface="+mn-lt"/>
                          <a:ea typeface="+mn-ea"/>
                          <a:cs typeface="+mn-cs"/>
                        </a:rPr>
                        <a:t> Frais techniques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rowSpan="2">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30 300 €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fr-FR"/>
                    </a:p>
                  </a:txBody>
                  <a:tcPr/>
                </a:tc>
                <a:tc>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DRAC (Etat)</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17 000 €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4688457"/>
                  </a:ext>
                </a:extLst>
              </a:tr>
              <a:tr h="235774">
                <a:tc>
                  <a:txBody>
                    <a:bodyPr/>
                    <a:lstStyle/>
                    <a:p>
                      <a:pPr algn="l" fontAlgn="ctr"/>
                      <a:r>
                        <a:rPr lang="fr-FR" sz="900" u="none" strike="noStrike" dirty="0">
                          <a:effectLst/>
                        </a:rPr>
                        <a:t> (salaires et achats matériel)</a:t>
                      </a:r>
                      <a:endParaRPr lang="fr-FR" sz="900" b="0"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vMerge="1">
                  <a:txBody>
                    <a:bodyPr/>
                    <a:lstStyle/>
                    <a:p>
                      <a:endParaRPr lang="fr-F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vMerge="1">
                  <a:txBody>
                    <a:bodyPr/>
                    <a:lstStyle/>
                    <a:p>
                      <a:endParaRPr lang="fr-FR"/>
                    </a:p>
                  </a:txBody>
                  <a:tcPr/>
                </a:tc>
                <a:tc>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Total subventions</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53 000 €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14054602"/>
                  </a:ext>
                </a:extLst>
              </a:tr>
              <a:tr h="471548">
                <a:tc>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Salaires artistes</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84 800 €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fr-FR"/>
                    </a:p>
                  </a:txBody>
                  <a:tcPr>
                    <a:lnL w="28575" cap="flat" cmpd="sng" algn="ctr">
                      <a:solidFill>
                        <a:schemeClr val="tx1"/>
                      </a:solidFill>
                      <a:prstDash val="solid"/>
                      <a:round/>
                      <a:headEnd type="none" w="med" len="med"/>
                      <a:tailEnd type="none" w="med" len="med"/>
                    </a:lnL>
                  </a:tcPr>
                </a:tc>
                <a:tc gridSpan="2">
                  <a:txBody>
                    <a:bodyPr/>
                    <a:lstStyle/>
                    <a:p>
                      <a:pPr marL="0" algn="ctr" defTabSz="914400" rtl="0" eaLnBrk="1" fontAlgn="ctr" latinLnBrk="0" hangingPunct="1"/>
                      <a:r>
                        <a:rPr lang="fr-FR" sz="1400" b="1" u="none" strike="noStrike" kern="1200" dirty="0">
                          <a:solidFill>
                            <a:schemeClr val="dk1"/>
                          </a:solidFill>
                          <a:effectLst/>
                          <a:latin typeface="+mn-lt"/>
                          <a:ea typeface="+mn-ea"/>
                          <a:cs typeface="+mn-cs"/>
                        </a:rPr>
                        <a:t>Recettes propres</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1063698882"/>
                  </a:ext>
                </a:extLst>
              </a:tr>
              <a:tr h="343069">
                <a:tc>
                  <a:txBody>
                    <a:bodyPr/>
                    <a:lstStyle/>
                    <a:p>
                      <a:pPr algn="l" fontAlgn="ctr"/>
                      <a:r>
                        <a:rPr lang="fr-FR" sz="1400" u="none" strike="noStrike" kern="1200" dirty="0">
                          <a:solidFill>
                            <a:schemeClr val="dk1"/>
                          </a:solidFill>
                          <a:effectLst/>
                          <a:latin typeface="+mn-lt"/>
                          <a:ea typeface="+mn-ea"/>
                          <a:cs typeface="+mn-cs"/>
                        </a:rPr>
                        <a:t> Charges générale</a:t>
                      </a:r>
                      <a:endParaRPr lang="fr-FR" sz="1000" b="0"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rowSpan="2">
                  <a:txBody>
                    <a:bodyPr/>
                    <a:lstStyle/>
                    <a:p>
                      <a:pPr algn="ctr" fontAlgn="ctr"/>
                      <a:r>
                        <a:rPr lang="fr-FR" sz="1400" u="none" strike="noStrike" kern="1200" dirty="0">
                          <a:solidFill>
                            <a:schemeClr val="dk1"/>
                          </a:solidFill>
                          <a:effectLst/>
                          <a:latin typeface="+mn-lt"/>
                          <a:ea typeface="+mn-ea"/>
                          <a:cs typeface="+mn-cs"/>
                        </a:rPr>
                        <a:t>22 100 €</a:t>
                      </a:r>
                      <a:endParaRPr lang="fr-FR" sz="1000" b="0" i="0" u="none" strike="noStrike" dirty="0">
                        <a:effectLst/>
                        <a:latin typeface="Arial" panose="020B0604020202020204" pitchFamily="34" charset="0"/>
                      </a:endParaRP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fr-FR"/>
                    </a:p>
                  </a:txBody>
                  <a:tcPr/>
                </a:tc>
                <a:tc>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Coproductions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30 000 €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3000863"/>
                  </a:ext>
                </a:extLst>
              </a:tr>
              <a:tr h="308721">
                <a:tc>
                  <a:txBody>
                    <a:bodyPr/>
                    <a:lstStyle/>
                    <a:p>
                      <a:pPr algn="l" fontAlgn="ctr"/>
                      <a:r>
                        <a:rPr lang="fr-FR" sz="900" u="none" strike="noStrike" kern="1200" dirty="0">
                          <a:solidFill>
                            <a:schemeClr val="dk1"/>
                          </a:solidFill>
                          <a:effectLst/>
                          <a:latin typeface="+mn-lt"/>
                          <a:ea typeface="+mn-ea"/>
                          <a:cs typeface="+mn-cs"/>
                        </a:rPr>
                        <a:t> Administration/logistique</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vMerge="1">
                  <a:txBody>
                    <a:bodyPr/>
                    <a:lstStyle/>
                    <a:p>
                      <a:endParaRPr lang="fr-F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vMerge="1">
                  <a:txBody>
                    <a:bodyPr/>
                    <a:lstStyle/>
                    <a:p>
                      <a:endParaRPr lang="fr-FR"/>
                    </a:p>
                  </a:txBody>
                  <a:tcPr/>
                </a:tc>
                <a:tc>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Cessions du spectacle</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65 000 €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5917705"/>
                  </a:ext>
                </a:extLst>
              </a:tr>
              <a:tr h="312071">
                <a:tc rowSpan="2">
                  <a:txBody>
                    <a:bodyPr/>
                    <a:lstStyle/>
                    <a:p>
                      <a:pPr algn="l" fontAlgn="ctr"/>
                      <a:r>
                        <a:rPr lang="fr-FR" sz="1400" u="none" strike="noStrike" kern="1200" dirty="0">
                          <a:solidFill>
                            <a:schemeClr val="dk1"/>
                          </a:solidFill>
                          <a:effectLst/>
                          <a:latin typeface="+mn-lt"/>
                          <a:ea typeface="+mn-ea"/>
                          <a:cs typeface="+mn-cs"/>
                        </a:rPr>
                        <a:t> Communication / Presse</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10 600 €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endParaRPr lang="fr-FR"/>
                    </a:p>
                  </a:txBody>
                  <a:tcPr>
                    <a:lnL w="28575" cap="flat" cmpd="sng" algn="ctr">
                      <a:solidFill>
                        <a:schemeClr val="tx1"/>
                      </a:solidFill>
                      <a:prstDash val="solid"/>
                      <a:round/>
                      <a:headEnd type="none" w="med" len="med"/>
                      <a:tailEnd type="none" w="med" len="med"/>
                    </a:lnL>
                  </a:tcPr>
                </a:tc>
                <a:tc>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Total recettes propres</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95 000 €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722554978"/>
                  </a:ext>
                </a:extLst>
              </a:tr>
              <a:tr h="203562">
                <a:tc vMerge="1">
                  <a:txBody>
                    <a:bodyPr/>
                    <a:lstStyle/>
                    <a:p>
                      <a:endParaRPr lang="fr-FR"/>
                    </a:p>
                  </a:txBody>
                  <a:tcPr>
                    <a:lnT w="28575" cap="flat" cmpd="sng" algn="ctr">
                      <a:solidFill>
                        <a:schemeClr val="tx1"/>
                      </a:solidFill>
                      <a:prstDash val="solid"/>
                      <a:round/>
                      <a:headEnd type="none" w="med" len="med"/>
                      <a:tailEnd type="none" w="med" len="med"/>
                    </a:lnT>
                  </a:tcPr>
                </a:tc>
                <a:tc vMerge="1">
                  <a:txBody>
                    <a:bodyPr/>
                    <a:lstStyle/>
                    <a:p>
                      <a:endParaRPr lang="fr-FR" dirty="0"/>
                    </a:p>
                  </a:txBody>
                  <a:tcPr>
                    <a:lnT w="28575" cap="flat" cmpd="sng" algn="ctr">
                      <a:solidFill>
                        <a:schemeClr val="tx1"/>
                      </a:solidFill>
                      <a:prstDash val="solid"/>
                      <a:round/>
                      <a:headEnd type="none" w="med" len="med"/>
                      <a:tailEnd type="none" w="med" len="med"/>
                    </a:lnT>
                  </a:tcPr>
                </a:tc>
                <a:tc vMerge="1">
                  <a:txBody>
                    <a:bodyPr/>
                    <a:lstStyle/>
                    <a:p>
                      <a:endParaRPr lang="fr-FR"/>
                    </a:p>
                  </a:txBody>
                  <a:tcPr/>
                </a:tc>
                <a:tc>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a:t>
                      </a:r>
                    </a:p>
                  </a:txBody>
                  <a:tcPr marL="6350" marR="6350" marT="6350" marB="0" anchor="ctr">
                    <a:lnL w="12700" cmpd="sng">
                      <a:noFill/>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 </a:t>
                      </a:r>
                    </a:p>
                  </a:txBody>
                  <a:tcPr marL="6350" marR="6350" marT="635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64597538"/>
                  </a:ext>
                </a:extLst>
              </a:tr>
              <a:tr h="352001">
                <a:tc>
                  <a:txBody>
                    <a:bodyPr/>
                    <a:lstStyle/>
                    <a:p>
                      <a:pPr algn="l" fontAlgn="ctr"/>
                      <a:r>
                        <a:rPr lang="fr-FR" sz="1400" u="none" strike="noStrike" kern="1200" dirty="0">
                          <a:solidFill>
                            <a:schemeClr val="dk1"/>
                          </a:solidFill>
                          <a:effectLst/>
                          <a:latin typeface="+mn-lt"/>
                          <a:ea typeface="+mn-ea"/>
                          <a:cs typeface="+mn-cs"/>
                        </a:rPr>
                        <a:t> Total dépenses</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183 000 €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tc vMerge="1">
                  <a:txBody>
                    <a:bodyPr/>
                    <a:lstStyle/>
                    <a:p>
                      <a:endParaRPr lang="fr-FR"/>
                    </a:p>
                  </a:txBody>
                  <a:tcPr/>
                </a:tc>
                <a:tc>
                  <a:txBody>
                    <a:bodyPr/>
                    <a:lstStyle/>
                    <a:p>
                      <a:pPr marL="0" algn="l" defTabSz="914400" rtl="0" eaLnBrk="1" fontAlgn="ctr" latinLnBrk="0" hangingPunct="1"/>
                      <a:r>
                        <a:rPr lang="fr-FR" sz="1400" u="none" strike="noStrike" kern="1200" dirty="0">
                          <a:solidFill>
                            <a:schemeClr val="dk1"/>
                          </a:solidFill>
                          <a:effectLst/>
                          <a:latin typeface="+mn-lt"/>
                          <a:ea typeface="+mn-ea"/>
                          <a:cs typeface="+mn-cs"/>
                        </a:rPr>
                        <a:t> Total recettes</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148 000 €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972202061"/>
                  </a:ext>
                </a:extLst>
              </a:tr>
              <a:tr h="457719">
                <a:tc>
                  <a:txBody>
                    <a:bodyPr/>
                    <a:lstStyle/>
                    <a:p>
                      <a:pPr algn="l" fontAlgn="ctr"/>
                      <a:r>
                        <a:rPr lang="fr-FR" sz="1000" u="none" strike="noStrike">
                          <a:effectLst/>
                        </a:rPr>
                        <a:t> </a:t>
                      </a:r>
                      <a:endParaRPr lang="fr-FR" sz="1000" b="0" i="0" u="none" strike="noStrike">
                        <a:effectLst/>
                        <a:latin typeface="Arial" panose="020B0604020202020204" pitchFamily="34" charset="0"/>
                      </a:endParaRPr>
                    </a:p>
                  </a:txBody>
                  <a:tcPr marL="6350" marR="6350" marT="6350" marB="0" anchor="ctr">
                    <a:lnT w="28575"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ctr" latinLnBrk="0" hangingPunct="1"/>
                      <a:r>
                        <a:rPr lang="fr-FR" sz="1400" u="none" strike="noStrike" kern="1200" dirty="0">
                          <a:solidFill>
                            <a:schemeClr val="dk1"/>
                          </a:solidFill>
                          <a:effectLst/>
                          <a:latin typeface="+mn-lt"/>
                          <a:ea typeface="+mn-ea"/>
                          <a:cs typeface="+mn-cs"/>
                        </a:rPr>
                        <a:t> </a:t>
                      </a:r>
                    </a:p>
                  </a:txBody>
                  <a:tcPr marL="6350" marR="6350" marT="6350" marB="0" anchor="ctr">
                    <a:lnT w="28575" cap="flat" cmpd="sng" algn="ctr">
                      <a:solidFill>
                        <a:schemeClr val="tx1"/>
                      </a:solidFill>
                      <a:prstDash val="solid"/>
                      <a:round/>
                      <a:headEnd type="none" w="med" len="med"/>
                      <a:tailEnd type="none" w="med" len="med"/>
                    </a:lnT>
                    <a:solidFill>
                      <a:schemeClr val="bg1"/>
                    </a:solidFill>
                  </a:tcPr>
                </a:tc>
                <a:tc>
                  <a:txBody>
                    <a:bodyPr/>
                    <a:lstStyle/>
                    <a:p>
                      <a:pPr algn="l" fontAlgn="ctr"/>
                      <a:r>
                        <a:rPr lang="fr-FR" sz="1000" u="none" strike="noStrike" dirty="0">
                          <a:effectLst/>
                        </a:rPr>
                        <a:t> </a:t>
                      </a:r>
                      <a:endParaRPr lang="fr-FR" sz="1000" b="0" i="0" u="none" strike="noStrike" dirty="0">
                        <a:effectLst/>
                        <a:latin typeface="Arial" panose="020B0604020202020204" pitchFamily="34" charset="0"/>
                      </a:endParaRPr>
                    </a:p>
                  </a:txBody>
                  <a:tcPr marL="6350" marR="6350" marT="6350" marB="0" anchor="ctr">
                    <a:lnR w="28575" cap="flat" cmpd="sng" algn="ctr">
                      <a:solidFill>
                        <a:schemeClr val="tx1"/>
                      </a:solidFill>
                      <a:prstDash val="solid"/>
                      <a:round/>
                      <a:headEnd type="none" w="med" len="med"/>
                      <a:tailEnd type="none" w="med" len="med"/>
                    </a:lnR>
                    <a:solidFill>
                      <a:schemeClr val="bg1"/>
                    </a:solidFill>
                  </a:tcPr>
                </a:tc>
                <a:tc>
                  <a:txBody>
                    <a:bodyPr/>
                    <a:lstStyle/>
                    <a:p>
                      <a:pPr marL="0" algn="l" defTabSz="914400" rtl="0" eaLnBrk="1" fontAlgn="ctr" latinLnBrk="0" hangingPunct="1"/>
                      <a:r>
                        <a:rPr lang="fr-FR" sz="1800" b="1" u="none" strike="noStrike" kern="1200" dirty="0">
                          <a:solidFill>
                            <a:schemeClr val="dk1"/>
                          </a:solidFill>
                          <a:effectLst/>
                          <a:latin typeface="+mn-lt"/>
                          <a:ea typeface="+mn-ea"/>
                          <a:cs typeface="+mn-cs"/>
                        </a:rPr>
                        <a:t> Recherche mécénat </a:t>
                      </a:r>
                    </a:p>
                    <a:p>
                      <a:pPr marL="0" algn="l" defTabSz="914400" rtl="0" eaLnBrk="1" fontAlgn="ctr" latinLnBrk="0" hangingPunct="1"/>
                      <a:r>
                        <a:rPr lang="fr-FR" sz="1400" b="1" u="none" strike="noStrike" kern="1200" dirty="0">
                          <a:solidFill>
                            <a:schemeClr val="dk1"/>
                          </a:solidFill>
                          <a:effectLst/>
                          <a:latin typeface="+mn-lt"/>
                          <a:ea typeface="+mn-ea"/>
                          <a:cs typeface="+mn-cs"/>
                        </a:rPr>
                        <a:t> ( 19% budget global)</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solidFill>
                  </a:tcPr>
                </a:tc>
                <a:tc>
                  <a:txBody>
                    <a:bodyPr/>
                    <a:lstStyle/>
                    <a:p>
                      <a:pPr marL="0" algn="ctr" defTabSz="914400" rtl="0" eaLnBrk="1" fontAlgn="ctr" latinLnBrk="0" hangingPunct="1"/>
                      <a:r>
                        <a:rPr lang="fr-FR" sz="1800" b="1" u="none" strike="noStrike" kern="1200" dirty="0">
                          <a:solidFill>
                            <a:schemeClr val="dk1"/>
                          </a:solidFill>
                          <a:effectLst/>
                          <a:latin typeface="+mn-lt"/>
                          <a:ea typeface="+mn-ea"/>
                          <a:cs typeface="+mn-cs"/>
                        </a:rPr>
                        <a:t>35 000 €</a:t>
                      </a:r>
                    </a:p>
                  </a:txBody>
                  <a:tcPr marL="6350" marR="6350" marT="635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648368822"/>
                  </a:ext>
                </a:extLst>
              </a:tr>
            </a:tbl>
          </a:graphicData>
        </a:graphic>
      </p:graphicFrame>
      <p:graphicFrame>
        <p:nvGraphicFramePr>
          <p:cNvPr id="12" name="Tableau 11">
            <a:extLst>
              <a:ext uri="{FF2B5EF4-FFF2-40B4-BE49-F238E27FC236}">
                <a16:creationId xmlns:a16="http://schemas.microsoft.com/office/drawing/2014/main" id="{9B8B4F50-FAAE-45B4-A9CB-49C70C19044C}"/>
              </a:ext>
            </a:extLst>
          </p:cNvPr>
          <p:cNvGraphicFramePr>
            <a:graphicFrameLocks noGrp="1"/>
          </p:cNvGraphicFramePr>
          <p:nvPr/>
        </p:nvGraphicFramePr>
        <p:xfrm>
          <a:off x="12141724" y="1366887"/>
          <a:ext cx="208280" cy="365760"/>
        </p:xfrm>
        <a:graphic>
          <a:graphicData uri="http://schemas.openxmlformats.org/drawingml/2006/table">
            <a:tbl>
              <a:tblPr/>
              <a:tblGrid>
                <a:gridCol w="208280">
                  <a:extLst>
                    <a:ext uri="{9D8B030D-6E8A-4147-A177-3AD203B41FA5}">
                      <a16:colId xmlns:a16="http://schemas.microsoft.com/office/drawing/2014/main" val="3966643341"/>
                    </a:ext>
                  </a:extLst>
                </a:gridCol>
              </a:tblGrid>
              <a:tr h="0">
                <a:tc>
                  <a:txBody>
                    <a:bodyPr/>
                    <a:lstStyle/>
                    <a:p>
                      <a:endParaRPr lang="fr-FR" dirty="0"/>
                    </a:p>
                  </a:txBody>
                  <a:tcPr>
                    <a:lnL w="28575" cmpd="sng">
                      <a:solidFill>
                        <a:schemeClr val="tx1"/>
                      </a:solidFill>
                      <a:prstDash val="solid"/>
                    </a:lnL>
                    <a:lnR w="28575" cmpd="sng">
                      <a:solidFill>
                        <a:schemeClr val="tx1"/>
                      </a:solidFill>
                      <a:prstDash val="solid"/>
                    </a:lnR>
                    <a:lnT w="28575" cmpd="sng">
                      <a:solidFill>
                        <a:schemeClr val="tx1"/>
                      </a:solidFill>
                      <a:prstDash val="solid"/>
                    </a:lnT>
                    <a:lnB w="28575" cmpd="sng">
                      <a:solidFill>
                        <a:schemeClr val="tx1"/>
                      </a:solidFill>
                      <a:prstDash val="solid"/>
                    </a:lnB>
                  </a:tcPr>
                </a:tc>
                <a:extLst>
                  <a:ext uri="{0D108BD9-81ED-4DB2-BD59-A6C34878D82A}">
                    <a16:rowId xmlns:a16="http://schemas.microsoft.com/office/drawing/2014/main" val="1005783277"/>
                  </a:ext>
                </a:extLst>
              </a:tr>
            </a:tbl>
          </a:graphicData>
        </a:graphic>
      </p:graphicFrame>
    </p:spTree>
    <p:extLst>
      <p:ext uri="{BB962C8B-B14F-4D97-AF65-F5344CB8AC3E}">
        <p14:creationId xmlns:p14="http://schemas.microsoft.com/office/powerpoint/2010/main" val="3018131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75A4EF-11A4-4FDA-9908-437C57EC4BF3}"/>
              </a:ext>
            </a:extLst>
          </p:cNvPr>
          <p:cNvSpPr>
            <a:spLocks noGrp="1"/>
          </p:cNvSpPr>
          <p:nvPr>
            <p:ph type="title"/>
          </p:nvPr>
        </p:nvSpPr>
        <p:spPr>
          <a:solidFill>
            <a:schemeClr val="accent2"/>
          </a:solidFill>
        </p:spPr>
        <p:txBody>
          <a:bodyPr/>
          <a:lstStyle/>
          <a:p>
            <a:pPr algn="ctr"/>
            <a:r>
              <a:rPr lang="fr-FR" dirty="0"/>
              <a:t>Les avantages des mécènes</a:t>
            </a:r>
          </a:p>
        </p:txBody>
      </p:sp>
      <p:sp>
        <p:nvSpPr>
          <p:cNvPr id="3" name="Espace réservé du contenu 2">
            <a:extLst>
              <a:ext uri="{FF2B5EF4-FFF2-40B4-BE49-F238E27FC236}">
                <a16:creationId xmlns:a16="http://schemas.microsoft.com/office/drawing/2014/main" id="{C2C97C22-F72E-4D04-8884-C5390D67C352}"/>
              </a:ext>
            </a:extLst>
          </p:cNvPr>
          <p:cNvSpPr>
            <a:spLocks noGrp="1"/>
          </p:cNvSpPr>
          <p:nvPr>
            <p:ph idx="1"/>
          </p:nvPr>
        </p:nvSpPr>
        <p:spPr/>
        <p:txBody>
          <a:bodyPr>
            <a:normAutofit/>
          </a:bodyPr>
          <a:lstStyle/>
          <a:p>
            <a:pPr lvl="0"/>
            <a:r>
              <a:rPr lang="fr-FR" dirty="0"/>
              <a:t>Réduction fiscale de 60% du don.</a:t>
            </a:r>
          </a:p>
          <a:p>
            <a:pPr marL="0" lvl="0" indent="0">
              <a:buNone/>
            </a:pPr>
            <a:r>
              <a:rPr lang="fr-FR" sz="1600" dirty="0"/>
              <a:t>Exemple 1 :</a:t>
            </a:r>
          </a:p>
          <a:p>
            <a:pPr marL="0" lvl="0" indent="0">
              <a:buNone/>
            </a:pPr>
            <a:r>
              <a:rPr lang="fr-FR" sz="1600" dirty="0"/>
              <a:t>	Mécénat de 10.000 €</a:t>
            </a:r>
            <a:br>
              <a:rPr lang="fr-FR" sz="1600" dirty="0"/>
            </a:br>
            <a:r>
              <a:rPr lang="fr-FR" sz="1600" dirty="0"/>
              <a:t>	=&gt; Coût réel de 4.000 € </a:t>
            </a:r>
          </a:p>
          <a:p>
            <a:pPr marL="0" lvl="0" indent="0">
              <a:buNone/>
            </a:pPr>
            <a:r>
              <a:rPr lang="fr-FR" sz="1600" dirty="0"/>
              <a:t>Exemple 2 :</a:t>
            </a:r>
          </a:p>
          <a:p>
            <a:pPr marL="0" lvl="0" indent="0">
              <a:buNone/>
            </a:pPr>
            <a:r>
              <a:rPr lang="fr-FR" sz="1600" dirty="0"/>
              <a:t>	Mécénat de 5.000 €</a:t>
            </a:r>
            <a:br>
              <a:rPr lang="fr-FR" sz="1600" dirty="0"/>
            </a:br>
            <a:r>
              <a:rPr lang="fr-FR" sz="1600" dirty="0"/>
              <a:t>	=&gt; Coût réel de 2.000 € </a:t>
            </a:r>
          </a:p>
          <a:p>
            <a:pPr lvl="0"/>
            <a:r>
              <a:rPr lang="fr-FR" dirty="0"/>
              <a:t>Lot d’invitations aux représentations (en fonction du don).</a:t>
            </a:r>
          </a:p>
          <a:p>
            <a:pPr lvl="0"/>
            <a:r>
              <a:rPr lang="fr-FR" dirty="0"/>
              <a:t>Possibilité de réception au théâtre avec rencontre des artistes.</a:t>
            </a:r>
          </a:p>
          <a:p>
            <a:pPr lvl="0"/>
            <a:r>
              <a:rPr lang="fr-FR" dirty="0"/>
              <a:t>Présence logo sur les supports de communication </a:t>
            </a:r>
            <a:br>
              <a:rPr lang="fr-FR" dirty="0"/>
            </a:br>
            <a:r>
              <a:rPr lang="fr-FR" i="1" dirty="0"/>
              <a:t>(à partir d’un mécénat de 5000 €).</a:t>
            </a:r>
          </a:p>
          <a:p>
            <a:pPr marL="0" lvl="0" indent="0">
              <a:buNone/>
            </a:pPr>
            <a:endParaRPr lang="fr-FR" sz="1600" dirty="0"/>
          </a:p>
        </p:txBody>
      </p:sp>
    </p:spTree>
    <p:extLst>
      <p:ext uri="{BB962C8B-B14F-4D97-AF65-F5344CB8AC3E}">
        <p14:creationId xmlns:p14="http://schemas.microsoft.com/office/powerpoint/2010/main" val="211392144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422</Words>
  <Application>Microsoft Office PowerPoint</Application>
  <PresentationFormat>Grand écran</PresentationFormat>
  <Paragraphs>117</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(Corps)</vt:lpstr>
      <vt:lpstr>Calibri Light</vt:lpstr>
      <vt:lpstr>Thème Office</vt:lpstr>
      <vt:lpstr>Tout brûle, so what ?</vt:lpstr>
      <vt:lpstr>Tout Brûle, so what ? C’est quoi ? </vt:lpstr>
      <vt:lpstr>Tout Brûle, so what ? Ça parle de quoi ?</vt:lpstr>
      <vt:lpstr>Tout Brûle, so what ?  Une réflexion sur la question de la transmission</vt:lpstr>
      <vt:lpstr>Côme de Bellescize :  auteur et metteur en scène</vt:lpstr>
      <vt:lpstr>La compagnie Théâtre du Fracas</vt:lpstr>
      <vt:lpstr>Les pièces de Côme de Bellescize dans la presse (extraits)</vt:lpstr>
      <vt:lpstr>Tout Brûle, so what ? Comment le financer ?</vt:lpstr>
      <vt:lpstr>Les avantages des mécènes</vt:lpstr>
      <vt:lpstr>Les avantages des mécènes</vt:lpstr>
      <vt:lpstr>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Tout brûle, so what ?</dc:title>
  <dc:creator>comino come</dc:creator>
  <cp:lastModifiedBy>comino come</cp:lastModifiedBy>
  <cp:revision>22</cp:revision>
  <dcterms:created xsi:type="dcterms:W3CDTF">2018-05-30T14:34:29Z</dcterms:created>
  <dcterms:modified xsi:type="dcterms:W3CDTF">2018-06-05T08:52:34Z</dcterms:modified>
</cp:coreProperties>
</file>